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Lst>
  <p:notesMasterIdLst>
    <p:notesMasterId r:id="rId39"/>
  </p:notesMasterIdLst>
  <p:sldIdLst>
    <p:sldId id="256" r:id="rId5"/>
    <p:sldId id="408" r:id="rId6"/>
    <p:sldId id="379" r:id="rId7"/>
    <p:sldId id="377" r:id="rId8"/>
    <p:sldId id="317" r:id="rId9"/>
    <p:sldId id="380" r:id="rId10"/>
    <p:sldId id="257" r:id="rId11"/>
    <p:sldId id="265" r:id="rId12"/>
    <p:sldId id="262" r:id="rId13"/>
    <p:sldId id="267" r:id="rId14"/>
    <p:sldId id="382" r:id="rId15"/>
    <p:sldId id="341" r:id="rId16"/>
    <p:sldId id="274" r:id="rId17"/>
    <p:sldId id="351" r:id="rId18"/>
    <p:sldId id="357" r:id="rId19"/>
    <p:sldId id="358" r:id="rId20"/>
    <p:sldId id="360" r:id="rId21"/>
    <p:sldId id="404" r:id="rId22"/>
    <p:sldId id="369" r:id="rId23"/>
    <p:sldId id="406" r:id="rId24"/>
    <p:sldId id="407" r:id="rId25"/>
    <p:sldId id="365" r:id="rId26"/>
    <p:sldId id="368" r:id="rId27"/>
    <p:sldId id="405" r:id="rId28"/>
    <p:sldId id="371" r:id="rId29"/>
    <p:sldId id="383" r:id="rId30"/>
    <p:sldId id="402" r:id="rId31"/>
    <p:sldId id="396" r:id="rId32"/>
    <p:sldId id="397" r:id="rId33"/>
    <p:sldId id="330" r:id="rId34"/>
    <p:sldId id="378" r:id="rId35"/>
    <p:sldId id="319" r:id="rId36"/>
    <p:sldId id="395" r:id="rId37"/>
    <p:sldId id="322" r:id="rId38"/>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C8C6"/>
    <a:srgbClr val="F0F0F0"/>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보통 스타일 2 - 강조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44" autoAdjust="0"/>
    <p:restoredTop sz="81100" autoAdjust="0"/>
  </p:normalViewPr>
  <p:slideViewPr>
    <p:cSldViewPr>
      <p:cViewPr varScale="1">
        <p:scale>
          <a:sx n="59" d="100"/>
          <a:sy n="59" d="100"/>
        </p:scale>
        <p:origin x="1128" y="60"/>
      </p:cViewPr>
      <p:guideLst>
        <p:guide orient="horz" pos="2160"/>
        <p:guide pos="3840"/>
      </p:guideLst>
    </p:cSldViewPr>
  </p:slideViewPr>
  <p:notesTextViewPr>
    <p:cViewPr>
      <p:scale>
        <a:sx n="150" d="100"/>
        <a:sy n="150" d="100"/>
      </p:scale>
      <p:origin x="0" y="0"/>
    </p:cViewPr>
  </p:notesTextViewPr>
  <p:notesViewPr>
    <p:cSldViewPr>
      <p:cViewPr varScale="1">
        <p:scale>
          <a:sx n="128" d="100"/>
          <a:sy n="128" d="100"/>
        </p:scale>
        <p:origin x="7524" y="13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A02648-1BE0-4392-AA2B-A25BE632C489}" type="datetimeFigureOut">
              <a:rPr lang="ko-KR" altLang="en-US" smtClean="0"/>
              <a:t>2019-10-12</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E0C9CD-A348-45E4-A35D-00C1E116C3B6}" type="slidenum">
              <a:rPr lang="ko-KR" altLang="en-US" smtClean="0"/>
              <a:t>‹#›</a:t>
            </a:fld>
            <a:endParaRPr lang="ko-KR" altLang="en-US"/>
          </a:p>
        </p:txBody>
      </p:sp>
    </p:spTree>
    <p:extLst>
      <p:ext uri="{BB962C8B-B14F-4D97-AF65-F5344CB8AC3E}">
        <p14:creationId xmlns:p14="http://schemas.microsoft.com/office/powerpoint/2010/main" val="1373855066"/>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4400" dirty="0"/>
              <a:t>Thanks</a:t>
            </a:r>
            <a:r>
              <a:rPr lang="ko-KR" altLang="en-US" sz="4400" dirty="0"/>
              <a:t> </a:t>
            </a:r>
            <a:r>
              <a:rPr lang="en-US" altLang="ko-KR" sz="4400" dirty="0"/>
              <a:t>for your kind introduction</a:t>
            </a:r>
          </a:p>
          <a:p>
            <a:r>
              <a:rPr lang="en-US" altLang="ko-KR" sz="4400" dirty="0"/>
              <a:t>I’m glad</a:t>
            </a:r>
            <a:r>
              <a:rPr lang="en-US" altLang="ko-KR" sz="4400" baseline="0" dirty="0"/>
              <a:t> to be here and happy</a:t>
            </a:r>
            <a:r>
              <a:rPr lang="ko-KR" altLang="en-US" sz="4400" baseline="0" dirty="0"/>
              <a:t> </a:t>
            </a:r>
            <a:r>
              <a:rPr lang="en-US" altLang="ko-KR" sz="4400" baseline="0" dirty="0"/>
              <a:t>to have an opportunity to introduce the new guideline for diabetes in Korea.</a:t>
            </a:r>
            <a:endParaRPr lang="ko-KR" altLang="en-US" sz="4400" dirty="0"/>
          </a:p>
        </p:txBody>
      </p:sp>
      <p:sp>
        <p:nvSpPr>
          <p:cNvPr id="4" name="슬라이드 번호 개체 틀 3"/>
          <p:cNvSpPr>
            <a:spLocks noGrp="1"/>
          </p:cNvSpPr>
          <p:nvPr>
            <p:ph type="sldNum" sz="quarter" idx="10"/>
          </p:nvPr>
        </p:nvSpPr>
        <p:spPr/>
        <p:txBody>
          <a:bodyPr/>
          <a:lstStyle/>
          <a:p>
            <a:fld id="{DCE0C9CD-A348-45E4-A35D-00C1E116C3B6}" type="slidenum">
              <a:rPr lang="ko-KR" altLang="en-US" smtClean="0"/>
              <a:t>1</a:t>
            </a:fld>
            <a:endParaRPr lang="ko-KR" altLang="en-US"/>
          </a:p>
        </p:txBody>
      </p:sp>
    </p:spTree>
    <p:extLst>
      <p:ext uri="{BB962C8B-B14F-4D97-AF65-F5344CB8AC3E}">
        <p14:creationId xmlns:p14="http://schemas.microsoft.com/office/powerpoint/2010/main" val="3354769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This is the ACCORD</a:t>
            </a:r>
            <a:r>
              <a:rPr lang="en-US" altLang="ko-KR" baseline="0" dirty="0"/>
              <a:t> BP trial.</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t>More</a:t>
            </a:r>
            <a:r>
              <a:rPr lang="en-US" altLang="ko-KR" sz="1200" baseline="0" dirty="0"/>
              <a:t> than 4000</a:t>
            </a:r>
            <a:r>
              <a:rPr lang="en-US" altLang="ko-KR" sz="1200" dirty="0"/>
              <a:t> diabetic</a:t>
            </a:r>
            <a:r>
              <a:rPr lang="en-US" altLang="ko-KR" sz="1200" baseline="0" dirty="0"/>
              <a:t> patients~~</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t>Achieved BP in intensive group was</a:t>
            </a:r>
            <a:r>
              <a:rPr lang="en-US" altLang="ko-KR" sz="1200" baseline="0" dirty="0"/>
              <a:t> 119/64 mmHg</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baseline="0" dirty="0"/>
              <a:t>primary outcome and other secondary outcomes tend to decrease in intensive control group, however these were not significant except for stroke.</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t>In contrast, Serious adverse events occurred significantly more in the intensive-therapy group.</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t>So, this data</a:t>
            </a:r>
            <a:r>
              <a:rPr lang="en-US" altLang="ko-KR" sz="1200" baseline="0" dirty="0"/>
              <a:t> suggested that intensive BP control to near normal range did not lead to the reduction of cardiovascular outcomes in diabetic patients</a:t>
            </a:r>
            <a:endParaRPr lang="ko-KR" altLang="en-US" sz="1200" dirty="0"/>
          </a:p>
          <a:p>
            <a:r>
              <a:rPr lang="en-US" altLang="ko-KR" sz="1200" b="0" kern="1200" dirty="0">
                <a:solidFill>
                  <a:schemeClr val="tx1"/>
                </a:solidFill>
                <a:effectLst/>
                <a:latin typeface="+mn-lt"/>
                <a:ea typeface="+mn-ea"/>
                <a:cs typeface="+mn-cs"/>
              </a:rPr>
              <a:t>This study has become the basis for revising existing guidelines for maintaining low blood pressure without clear evidence.</a:t>
            </a:r>
            <a:endParaRPr lang="ko-KR" altLang="en-US" dirty="0"/>
          </a:p>
        </p:txBody>
      </p:sp>
      <p:sp>
        <p:nvSpPr>
          <p:cNvPr id="4" name="슬라이드 번호 개체 틀 3"/>
          <p:cNvSpPr>
            <a:spLocks noGrp="1"/>
          </p:cNvSpPr>
          <p:nvPr>
            <p:ph type="sldNum" sz="quarter" idx="10"/>
          </p:nvPr>
        </p:nvSpPr>
        <p:spPr/>
        <p:txBody>
          <a:bodyPr/>
          <a:lstStyle/>
          <a:p>
            <a:fld id="{DCE0C9CD-A348-45E4-A35D-00C1E116C3B6}" type="slidenum">
              <a:rPr lang="ko-KR" altLang="en-US" smtClean="0"/>
              <a:t>10</a:t>
            </a:fld>
            <a:endParaRPr lang="ko-KR" altLang="en-US"/>
          </a:p>
        </p:txBody>
      </p:sp>
    </p:spTree>
    <p:extLst>
      <p:ext uri="{BB962C8B-B14F-4D97-AF65-F5344CB8AC3E}">
        <p14:creationId xmlns:p14="http://schemas.microsoft.com/office/powerpoint/2010/main" val="1628589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This is the Treatment guideline from</a:t>
            </a:r>
            <a:r>
              <a:rPr lang="en-US" altLang="ko-KR" baseline="0" dirty="0"/>
              <a:t> KDA 2015.</a:t>
            </a:r>
          </a:p>
          <a:p>
            <a:r>
              <a:rPr lang="en-US" altLang="ko-KR" baseline="0" dirty="0"/>
              <a:t>KDA also raised blood pressure target to 140 mmHg from the previous 130 mmHg.</a:t>
            </a:r>
          </a:p>
          <a:p>
            <a:r>
              <a:rPr lang="en-US" altLang="ko-KR" dirty="0"/>
              <a:t>This</a:t>
            </a:r>
            <a:r>
              <a:rPr lang="en-US" altLang="ko-KR" baseline="0" dirty="0"/>
              <a:t> target BP is maintained until today</a:t>
            </a:r>
            <a:endParaRPr lang="ko-KR" altLang="en-US" dirty="0"/>
          </a:p>
        </p:txBody>
      </p:sp>
      <p:sp>
        <p:nvSpPr>
          <p:cNvPr id="4" name="슬라이드 번호 개체 틀 3"/>
          <p:cNvSpPr>
            <a:spLocks noGrp="1"/>
          </p:cNvSpPr>
          <p:nvPr>
            <p:ph type="sldNum" sz="quarter" idx="10"/>
          </p:nvPr>
        </p:nvSpPr>
        <p:spPr/>
        <p:txBody>
          <a:bodyPr/>
          <a:lstStyle/>
          <a:p>
            <a:fld id="{DCE0C9CD-A348-45E4-A35D-00C1E116C3B6}" type="slidenum">
              <a:rPr lang="ko-KR" altLang="en-US" smtClean="0"/>
              <a:t>11</a:t>
            </a:fld>
            <a:endParaRPr lang="ko-KR" altLang="en-US"/>
          </a:p>
        </p:txBody>
      </p:sp>
    </p:spTree>
    <p:extLst>
      <p:ext uri="{BB962C8B-B14F-4D97-AF65-F5344CB8AC3E}">
        <p14:creationId xmlns:p14="http://schemas.microsoft.com/office/powerpoint/2010/main" val="3807671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In 2017, ACC</a:t>
            </a:r>
            <a:r>
              <a:rPr lang="en-US" altLang="ko-KR" baseline="0" dirty="0"/>
              <a:t> and AHA published new hypertension guideline.</a:t>
            </a:r>
          </a:p>
          <a:p>
            <a:r>
              <a:rPr lang="en-US" altLang="ko-KR" baseline="0" dirty="0"/>
              <a:t>This recommendation aroused several argumentation about the ideal target BP for hypertension.</a:t>
            </a:r>
          </a:p>
          <a:p>
            <a:r>
              <a:rPr lang="en-US" altLang="ko-KR" dirty="0"/>
              <a:t>They defined hypertension level as 130~139 SBP and 80-89 DBP whereas</a:t>
            </a:r>
            <a:r>
              <a:rPr lang="en-US" altLang="ko-KR" baseline="0" dirty="0"/>
              <a:t> these level is defined as prehypertension in previous guidelines</a:t>
            </a:r>
            <a:endParaRPr lang="en-US" altLang="ko-KR" dirty="0"/>
          </a:p>
          <a:p>
            <a:r>
              <a:rPr lang="en-US" altLang="ko-KR" sz="1200" b="0" kern="1200" baseline="0" dirty="0">
                <a:solidFill>
                  <a:schemeClr val="tx1"/>
                </a:solidFill>
                <a:effectLst/>
                <a:latin typeface="+mn-lt"/>
                <a:ea typeface="+mn-ea"/>
                <a:cs typeface="+mn-cs"/>
              </a:rPr>
              <a:t>And blood pressure lowering medication is recommended according to the presence of established CVD and 10 year ASCV risk</a:t>
            </a:r>
            <a:endParaRPr lang="en-US" altLang="ko-KR" sz="1200" b="0" kern="1200" dirty="0">
              <a:solidFill>
                <a:schemeClr val="tx1"/>
              </a:solidFill>
              <a:effectLst/>
              <a:latin typeface="+mn-lt"/>
              <a:ea typeface="+mn-ea"/>
              <a:cs typeface="+mn-cs"/>
            </a:endParaRPr>
          </a:p>
          <a:p>
            <a:r>
              <a:rPr lang="en-US" altLang="ko-KR" sz="1200" b="0" i="0" u="none" strike="noStrike" kern="1200" baseline="0" dirty="0">
                <a:solidFill>
                  <a:schemeClr val="tx1"/>
                </a:solidFill>
                <a:latin typeface="+mn-lt"/>
                <a:ea typeface="+mn-ea"/>
                <a:cs typeface="+mn-cs"/>
              </a:rPr>
              <a:t>Following this principles, they assumed that the majority of diabetic patients have a 10-year ASCVD risk more than 10% that would newly place them in the high risk category</a:t>
            </a:r>
          </a:p>
          <a:p>
            <a:r>
              <a:rPr lang="en-US" altLang="ko-KR" sz="1200" b="0" i="0" u="none" strike="noStrike" kern="1200" baseline="0" dirty="0">
                <a:solidFill>
                  <a:schemeClr val="tx1"/>
                </a:solidFill>
                <a:latin typeface="+mn-lt"/>
                <a:ea typeface="+mn-ea"/>
                <a:cs typeface="+mn-cs"/>
              </a:rPr>
              <a:t>So, in diabetic patients, ~~</a:t>
            </a:r>
          </a:p>
          <a:p>
            <a:endParaRPr lang="ko-KR" altLang="en-US" dirty="0"/>
          </a:p>
        </p:txBody>
      </p:sp>
      <p:sp>
        <p:nvSpPr>
          <p:cNvPr id="4" name="슬라이드 번호 개체 틀 3"/>
          <p:cNvSpPr>
            <a:spLocks noGrp="1"/>
          </p:cNvSpPr>
          <p:nvPr>
            <p:ph type="sldNum" sz="quarter" idx="10"/>
          </p:nvPr>
        </p:nvSpPr>
        <p:spPr/>
        <p:txBody>
          <a:bodyPr/>
          <a:lstStyle/>
          <a:p>
            <a:fld id="{DCE0C9CD-A348-45E4-A35D-00C1E116C3B6}" type="slidenum">
              <a:rPr lang="ko-KR" altLang="en-US" smtClean="0"/>
              <a:t>12</a:t>
            </a:fld>
            <a:endParaRPr lang="ko-KR" altLang="en-US"/>
          </a:p>
        </p:txBody>
      </p:sp>
    </p:spTree>
    <p:extLst>
      <p:ext uri="{BB962C8B-B14F-4D97-AF65-F5344CB8AC3E}">
        <p14:creationId xmlns:p14="http://schemas.microsoft.com/office/powerpoint/2010/main" val="8497746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b="0" i="0" u="none" strike="noStrike" kern="1200" baseline="0" dirty="0">
                <a:solidFill>
                  <a:schemeClr val="tx1"/>
                </a:solidFill>
                <a:latin typeface="+mn-lt"/>
                <a:ea typeface="+mn-ea"/>
                <a:cs typeface="+mn-cs"/>
              </a:rPr>
              <a:t>The rationale for this change of BP target is based on many observational data and clinical trials.</a:t>
            </a:r>
          </a:p>
          <a:p>
            <a:r>
              <a:rPr lang="en-US" altLang="ko-KR" sz="1200" b="0" i="0" u="none" strike="noStrike" kern="1200" baseline="0" dirty="0">
                <a:solidFill>
                  <a:schemeClr val="tx1"/>
                </a:solidFill>
                <a:latin typeface="+mn-lt"/>
                <a:ea typeface="+mn-ea"/>
                <a:cs typeface="+mn-cs"/>
              </a:rPr>
              <a:t>Above all, it is undeniable that SPRINT trial has provided great supports for these change.</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t>In SPRINT</a:t>
            </a:r>
            <a:r>
              <a:rPr lang="en-US" altLang="ko-KR" baseline="0" dirty="0"/>
              <a:t> trial, over 9 thousand hypertensive patients~~</a:t>
            </a:r>
          </a:p>
          <a:p>
            <a:r>
              <a:rPr lang="en-US" altLang="ko-KR" dirty="0"/>
              <a:t>In contrast to ACCORD trial, primary outcomes was significantly lower in intensive therapy group and also lower in CV mortality and all-cause of mortality.</a:t>
            </a:r>
          </a:p>
          <a:p>
            <a:r>
              <a:rPr lang="en-US" altLang="ko-KR" dirty="0"/>
              <a:t>These</a:t>
            </a:r>
            <a:r>
              <a:rPr lang="en-US" altLang="ko-KR" baseline="0" dirty="0"/>
              <a:t> findings were quite different from ACCORD trial.</a:t>
            </a:r>
          </a:p>
          <a:p>
            <a:r>
              <a:rPr lang="en-US" altLang="ko-KR" baseline="0" dirty="0"/>
              <a:t>But, interestingly, achieved BP levels were very similar in both ACCORD and SPRINT trials.</a:t>
            </a:r>
            <a:endParaRPr lang="ko-KR" altLang="en-US" dirty="0"/>
          </a:p>
        </p:txBody>
      </p:sp>
      <p:sp>
        <p:nvSpPr>
          <p:cNvPr id="4" name="슬라이드 번호 개체 틀 3"/>
          <p:cNvSpPr>
            <a:spLocks noGrp="1"/>
          </p:cNvSpPr>
          <p:nvPr>
            <p:ph type="sldNum" sz="quarter" idx="10"/>
          </p:nvPr>
        </p:nvSpPr>
        <p:spPr/>
        <p:txBody>
          <a:bodyPr/>
          <a:lstStyle/>
          <a:p>
            <a:fld id="{DCE0C9CD-A348-45E4-A35D-00C1E116C3B6}" type="slidenum">
              <a:rPr lang="ko-KR" altLang="en-US" smtClean="0"/>
              <a:t>13</a:t>
            </a:fld>
            <a:endParaRPr lang="ko-KR" altLang="en-US"/>
          </a:p>
        </p:txBody>
      </p:sp>
    </p:spTree>
    <p:extLst>
      <p:ext uri="{BB962C8B-B14F-4D97-AF65-F5344CB8AC3E}">
        <p14:creationId xmlns:p14="http://schemas.microsoft.com/office/powerpoint/2010/main" val="392446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So, why did these trials arrive at</a:t>
            </a:r>
            <a:r>
              <a:rPr lang="en-US" altLang="ko-KR" baseline="0" dirty="0"/>
              <a:t> divergent results?</a:t>
            </a:r>
          </a:p>
          <a:p>
            <a:r>
              <a:rPr lang="en-US" altLang="ko-KR" baseline="0" dirty="0"/>
              <a:t>Many</a:t>
            </a:r>
            <a:r>
              <a:rPr lang="ko-KR" altLang="en-US" baseline="0" dirty="0"/>
              <a:t> </a:t>
            </a:r>
            <a:r>
              <a:rPr lang="en-US" altLang="ko-KR" baseline="0" dirty="0"/>
              <a:t>different things were suggested to explain this discrepancy between two trials such as trial design and difference in population and enrolled criteria and method for blood pressure measurement and difference in sample size and event rate and so on.</a:t>
            </a:r>
          </a:p>
        </p:txBody>
      </p:sp>
      <p:sp>
        <p:nvSpPr>
          <p:cNvPr id="4" name="슬라이드 번호 개체 틀 3"/>
          <p:cNvSpPr>
            <a:spLocks noGrp="1"/>
          </p:cNvSpPr>
          <p:nvPr>
            <p:ph type="sldNum" sz="quarter" idx="10"/>
          </p:nvPr>
        </p:nvSpPr>
        <p:spPr/>
        <p:txBody>
          <a:bodyPr/>
          <a:lstStyle/>
          <a:p>
            <a:fld id="{DCE0C9CD-A348-45E4-A35D-00C1E116C3B6}" type="slidenum">
              <a:rPr lang="ko-KR" altLang="en-US" smtClean="0"/>
              <a:t>14</a:t>
            </a:fld>
            <a:endParaRPr lang="ko-KR" altLang="en-US"/>
          </a:p>
        </p:txBody>
      </p:sp>
    </p:spTree>
    <p:extLst>
      <p:ext uri="{BB962C8B-B14F-4D97-AF65-F5344CB8AC3E}">
        <p14:creationId xmlns:p14="http://schemas.microsoft.com/office/powerpoint/2010/main" val="33318030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To evaluate these</a:t>
            </a:r>
            <a:r>
              <a:rPr lang="en-US" altLang="ko-KR" baseline="0" dirty="0"/>
              <a:t> limitations, many post-hoc analyses were performed, </a:t>
            </a:r>
          </a:p>
          <a:p>
            <a:r>
              <a:rPr lang="en-US" altLang="ko-KR" baseline="0" dirty="0"/>
              <a:t>Among them, I’d like to introduce some studies</a:t>
            </a:r>
          </a:p>
          <a:p>
            <a:r>
              <a:rPr lang="en-US" altLang="ko-KR" dirty="0"/>
              <a:t>This study is a post hoc, subgroup analysis of ACCORD-BP participants. </a:t>
            </a:r>
          </a:p>
          <a:p>
            <a:r>
              <a:rPr lang="en-US" altLang="ko-KR" dirty="0"/>
              <a:t>The purpose of this</a:t>
            </a:r>
            <a:r>
              <a:rPr lang="en-US" altLang="ko-KR" baseline="0" dirty="0"/>
              <a:t> study is to evaluate whether</a:t>
            </a:r>
            <a:r>
              <a:rPr lang="en-US" altLang="ko-KR" sz="1200" b="0" i="0" u="none" strike="noStrike" kern="1200" baseline="0" dirty="0">
                <a:solidFill>
                  <a:schemeClr val="tx1"/>
                </a:solidFill>
                <a:latin typeface="+mn-lt"/>
                <a:ea typeface="+mn-ea"/>
                <a:cs typeface="+mn-cs"/>
              </a:rPr>
              <a:t> intensive BP control would be beneficial for T2DM patients who meet the eligibility criteria for SPRINT</a:t>
            </a:r>
            <a:endParaRPr lang="en-US" altLang="ko-KR" dirty="0"/>
          </a:p>
          <a:p>
            <a:r>
              <a:rPr lang="en-US" altLang="ko-KR" dirty="0"/>
              <a:t>They excluded the patients</a:t>
            </a:r>
            <a:r>
              <a:rPr lang="en-US" altLang="ko-KR" baseline="0" dirty="0"/>
              <a:t> who are not eligible for SPRINT criteria,  and then excluded the patients who are participating intensive glucose control arm to eliminate the influence of intensive glycemic control.</a:t>
            </a:r>
          </a:p>
          <a:p>
            <a:r>
              <a:rPr lang="en-US" altLang="ko-KR" sz="1200" b="0" i="0" u="none" strike="noStrike" kern="1200" baseline="0" dirty="0">
                <a:solidFill>
                  <a:schemeClr val="tx1"/>
                </a:solidFill>
                <a:latin typeface="+mn-lt"/>
                <a:ea typeface="+mn-ea"/>
                <a:cs typeface="+mn-cs"/>
              </a:rPr>
              <a:t>Intensive BP control significantly reduced the risk of the SPRINT primary outcome by 21% And also reduced the risk of the ACCORD primary outcome by 31%</a:t>
            </a:r>
          </a:p>
          <a:p>
            <a:r>
              <a:rPr lang="en-US" altLang="ko-KR" sz="1200" b="0" i="0" u="none" strike="noStrike" kern="1200" baseline="0" dirty="0">
                <a:solidFill>
                  <a:schemeClr val="tx1"/>
                </a:solidFill>
                <a:latin typeface="+mn-lt"/>
                <a:ea typeface="+mn-ea"/>
                <a:cs typeface="+mn-cs"/>
              </a:rPr>
              <a:t>Therefore, they suggested that the benefits of intensive BP control manifest most evidently in SPRINT-eligible ACCORD-BP patients who were not receiving intensive glucose control.</a:t>
            </a:r>
          </a:p>
          <a:p>
            <a:r>
              <a:rPr lang="en-US" altLang="ko-KR" sz="1200" b="0" i="0" u="none" strike="noStrike" kern="1200" baseline="0" dirty="0">
                <a:solidFill>
                  <a:schemeClr val="tx1"/>
                </a:solidFill>
                <a:latin typeface="+mn-lt"/>
                <a:ea typeface="+mn-ea"/>
                <a:cs typeface="+mn-cs"/>
              </a:rPr>
              <a:t>If so, is the difference between two trials just made by difference in design and population?</a:t>
            </a:r>
            <a:endParaRPr lang="en-US" altLang="ko-KR" dirty="0"/>
          </a:p>
        </p:txBody>
      </p:sp>
      <p:sp>
        <p:nvSpPr>
          <p:cNvPr id="4" name="슬라이드 번호 개체 틀 3"/>
          <p:cNvSpPr>
            <a:spLocks noGrp="1"/>
          </p:cNvSpPr>
          <p:nvPr>
            <p:ph type="sldNum" sz="quarter" idx="10"/>
          </p:nvPr>
        </p:nvSpPr>
        <p:spPr/>
        <p:txBody>
          <a:bodyPr/>
          <a:lstStyle/>
          <a:p>
            <a:fld id="{DCE0C9CD-A348-45E4-A35D-00C1E116C3B6}" type="slidenum">
              <a:rPr lang="ko-KR" altLang="en-US" smtClean="0"/>
              <a:t>15</a:t>
            </a:fld>
            <a:endParaRPr lang="ko-KR" altLang="en-US"/>
          </a:p>
        </p:txBody>
      </p:sp>
    </p:spTree>
    <p:extLst>
      <p:ext uri="{BB962C8B-B14F-4D97-AF65-F5344CB8AC3E}">
        <p14:creationId xmlns:p14="http://schemas.microsoft.com/office/powerpoint/2010/main" val="4069332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b="0" i="0" u="none" strike="noStrike" kern="1200" baseline="0" dirty="0">
                <a:solidFill>
                  <a:schemeClr val="tx1"/>
                </a:solidFill>
                <a:latin typeface="+mn-lt"/>
                <a:ea typeface="+mn-ea"/>
                <a:cs typeface="+mn-cs"/>
              </a:rPr>
              <a:t>Interestingly, another group reached a different conclusion in a similar analysis comparing SPRINT and ACCORD trials.</a:t>
            </a:r>
          </a:p>
          <a:p>
            <a:pPr algn="just"/>
            <a:r>
              <a:rPr lang="en-US" altLang="ko-KR" dirty="0"/>
              <a:t>They compared SPRINT-eligible ACCORD patients with ACCORD-eligible SPRINT patients by applying the inclusion and exclusion criteria from both trials to each other and used  propensity scoring model</a:t>
            </a:r>
          </a:p>
          <a:p>
            <a:pPr algn="just"/>
            <a:r>
              <a:rPr lang="en-US" altLang="ko-KR" dirty="0"/>
              <a:t>In a result of this analysis, HRs in SPRINT were 0.71 (95% CI 0.58–0.88) and ACCORD were 1.02 (0.81–1.30), respectively, with a P value for interaction of 0.02</a:t>
            </a:r>
          </a:p>
          <a:p>
            <a:endParaRPr lang="en-US" altLang="ko-KR" sz="1200" b="0" i="0" u="none" strike="noStrike" kern="1200" baseline="0" dirty="0">
              <a:solidFill>
                <a:schemeClr val="tx1"/>
              </a:solidFill>
              <a:latin typeface="+mn-lt"/>
              <a:ea typeface="+mn-ea"/>
              <a:cs typeface="+mn-cs"/>
            </a:endParaRPr>
          </a:p>
        </p:txBody>
      </p:sp>
      <p:sp>
        <p:nvSpPr>
          <p:cNvPr id="4" name="슬라이드 번호 개체 틀 3"/>
          <p:cNvSpPr>
            <a:spLocks noGrp="1"/>
          </p:cNvSpPr>
          <p:nvPr>
            <p:ph type="sldNum" sz="quarter" idx="10"/>
          </p:nvPr>
        </p:nvSpPr>
        <p:spPr/>
        <p:txBody>
          <a:bodyPr/>
          <a:lstStyle/>
          <a:p>
            <a:fld id="{DCE0C9CD-A348-45E4-A35D-00C1E116C3B6}" type="slidenum">
              <a:rPr lang="ko-KR" altLang="en-US" smtClean="0"/>
              <a:t>16</a:t>
            </a:fld>
            <a:endParaRPr lang="ko-KR" altLang="en-US"/>
          </a:p>
        </p:txBody>
      </p:sp>
    </p:spTree>
    <p:extLst>
      <p:ext uri="{BB962C8B-B14F-4D97-AF65-F5344CB8AC3E}">
        <p14:creationId xmlns:p14="http://schemas.microsoft.com/office/powerpoint/2010/main" val="8165573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b="0" kern="1200" dirty="0">
                <a:solidFill>
                  <a:schemeClr val="tx1"/>
                </a:solidFill>
                <a:effectLst/>
                <a:latin typeface="+mn-lt"/>
                <a:ea typeface="+mn-ea"/>
                <a:cs typeface="+mn-cs"/>
              </a:rPr>
              <a:t>Even with all these results taken into account</a:t>
            </a:r>
            <a:r>
              <a:rPr lang="en-US" altLang="ko-KR" baseline="0" dirty="0"/>
              <a:t>,</a:t>
            </a:r>
            <a:r>
              <a:rPr lang="en-US" altLang="ko-KR" dirty="0"/>
              <a:t> there still is an important limitations </a:t>
            </a:r>
          </a:p>
          <a:p>
            <a:r>
              <a:rPr lang="en-US" altLang="ko-KR" dirty="0"/>
              <a:t>Most of</a:t>
            </a:r>
            <a:r>
              <a:rPr lang="en-US" altLang="ko-KR" baseline="0" dirty="0"/>
              <a:t> all, diabetic patients are clinically different from non-diabetic patients.</a:t>
            </a:r>
            <a:endParaRPr lang="en-US" altLang="ko-KR" sz="1200" b="0" kern="1200" dirty="0">
              <a:solidFill>
                <a:schemeClr val="tx1"/>
              </a:solidFill>
              <a:effectLst/>
              <a:latin typeface="+mn-lt"/>
              <a:ea typeface="+mn-ea"/>
              <a:cs typeface="+mn-cs"/>
            </a:endParaRPr>
          </a:p>
          <a:p>
            <a:r>
              <a:rPr lang="en-US" altLang="ko-KR" sz="1200" b="0" kern="1200" dirty="0">
                <a:solidFill>
                  <a:schemeClr val="tx1"/>
                </a:solidFill>
                <a:effectLst/>
                <a:latin typeface="+mn-lt"/>
                <a:ea typeface="+mn-ea"/>
                <a:cs typeface="+mn-cs"/>
              </a:rPr>
              <a:t>These basic patient characteristics will not be fully justified no matter how statistically endeavored.</a:t>
            </a:r>
          </a:p>
          <a:p>
            <a:r>
              <a:rPr lang="en-US" altLang="ko-KR" baseline="0" dirty="0"/>
              <a:t>And also, these data was performed in the patients with established cardiovascular disease or with high CV risk.</a:t>
            </a:r>
          </a:p>
          <a:p>
            <a:r>
              <a:rPr lang="en-US" altLang="ko-KR" baseline="0" dirty="0"/>
              <a:t>This patients do not represent all diabetic patients that include diabetes without CV risk factors.</a:t>
            </a:r>
            <a:endParaRPr lang="ko-KR" altLang="en-US" dirty="0"/>
          </a:p>
        </p:txBody>
      </p:sp>
      <p:sp>
        <p:nvSpPr>
          <p:cNvPr id="4" name="슬라이드 번호 개체 틀 3"/>
          <p:cNvSpPr>
            <a:spLocks noGrp="1"/>
          </p:cNvSpPr>
          <p:nvPr>
            <p:ph type="sldNum" sz="quarter" idx="10"/>
          </p:nvPr>
        </p:nvSpPr>
        <p:spPr/>
        <p:txBody>
          <a:bodyPr/>
          <a:lstStyle/>
          <a:p>
            <a:fld id="{DCE0C9CD-A348-45E4-A35D-00C1E116C3B6}" type="slidenum">
              <a:rPr lang="ko-KR" altLang="en-US" smtClean="0"/>
              <a:t>17</a:t>
            </a:fld>
            <a:endParaRPr lang="ko-KR" altLang="en-US"/>
          </a:p>
        </p:txBody>
      </p:sp>
    </p:spTree>
    <p:extLst>
      <p:ext uri="{BB962C8B-B14F-4D97-AF65-F5344CB8AC3E}">
        <p14:creationId xmlns:p14="http://schemas.microsoft.com/office/powerpoint/2010/main" val="33174161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Recently</a:t>
            </a:r>
            <a:r>
              <a:rPr lang="en-US" altLang="ko-KR" baseline="0" dirty="0"/>
              <a:t>, several meta-analysis were performed to evaluate whether intensive systolic blood pressure lowering improve the cardiovascular outcome in diabetic patients.</a:t>
            </a:r>
          </a:p>
          <a:p>
            <a:r>
              <a:rPr lang="en-US" altLang="ko-KR" baseline="0" dirty="0"/>
              <a:t>All meta-analysis conclude that intensive BP lowering treatment significantly reduces CV events both in diabetes and non-diabetic hypertensive patients.</a:t>
            </a:r>
          </a:p>
          <a:p>
            <a:r>
              <a:rPr lang="en-US" altLang="ko-KR" baseline="0" dirty="0"/>
              <a:t>However, there is little or no further benefit in lowering SBP below 130 mmHg in diabetic patients.</a:t>
            </a:r>
            <a:endParaRPr lang="ko-KR" altLang="en-US" dirty="0"/>
          </a:p>
        </p:txBody>
      </p:sp>
      <p:sp>
        <p:nvSpPr>
          <p:cNvPr id="4" name="슬라이드 번호 개체 틀 3"/>
          <p:cNvSpPr>
            <a:spLocks noGrp="1"/>
          </p:cNvSpPr>
          <p:nvPr>
            <p:ph type="sldNum" sz="quarter" idx="10"/>
          </p:nvPr>
        </p:nvSpPr>
        <p:spPr/>
        <p:txBody>
          <a:bodyPr/>
          <a:lstStyle/>
          <a:p>
            <a:fld id="{DCE0C9CD-A348-45E4-A35D-00C1E116C3B6}" type="slidenum">
              <a:rPr lang="ko-KR" altLang="en-US" smtClean="0"/>
              <a:t>18</a:t>
            </a:fld>
            <a:endParaRPr lang="ko-KR" altLang="en-US"/>
          </a:p>
        </p:txBody>
      </p:sp>
    </p:spTree>
    <p:extLst>
      <p:ext uri="{BB962C8B-B14F-4D97-AF65-F5344CB8AC3E}">
        <p14:creationId xmlns:p14="http://schemas.microsoft.com/office/powerpoint/2010/main" val="24603180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Now let me talk about diastolic BP target for diabetic patients.</a:t>
            </a:r>
          </a:p>
          <a:p>
            <a:r>
              <a:rPr lang="en-US" altLang="ko-KR" dirty="0"/>
              <a:t>There are little or no available clinical evidences supporting a</a:t>
            </a:r>
            <a:r>
              <a:rPr lang="en-US" altLang="ko-KR" baseline="0" dirty="0"/>
              <a:t> </a:t>
            </a:r>
            <a:r>
              <a:rPr lang="en-US" altLang="ko-KR" dirty="0"/>
              <a:t>specific DBP target</a:t>
            </a:r>
          </a:p>
          <a:p>
            <a:r>
              <a:rPr lang="en-US" altLang="ko-KR" dirty="0"/>
              <a:t>In HOT trial, over 18 thousands~~</a:t>
            </a:r>
          </a:p>
          <a:p>
            <a:r>
              <a:rPr lang="en-US" altLang="ko-KR" dirty="0"/>
              <a:t>So, diastolic BP target below 80 mmHg might be beneficial for</a:t>
            </a:r>
            <a:r>
              <a:rPr lang="en-US" altLang="ko-KR" baseline="0" dirty="0"/>
              <a:t> CVD reduction in</a:t>
            </a:r>
            <a:r>
              <a:rPr lang="en-US" altLang="ko-KR" dirty="0"/>
              <a:t> diabetic patients.</a:t>
            </a:r>
          </a:p>
          <a:p>
            <a:r>
              <a:rPr lang="en-US" altLang="ko-KR" dirty="0"/>
              <a:t>However,</a:t>
            </a:r>
            <a:r>
              <a:rPr lang="en-US" altLang="ko-KR" baseline="0" dirty="0"/>
              <a:t> actually achieved BP level was 81 mmHg in the target below 80 mmHg group. </a:t>
            </a:r>
            <a:endParaRPr lang="en-US" altLang="ko-KR" dirty="0"/>
          </a:p>
          <a:p>
            <a:endParaRPr lang="en-US" altLang="ko-KR" dirty="0"/>
          </a:p>
        </p:txBody>
      </p:sp>
      <p:sp>
        <p:nvSpPr>
          <p:cNvPr id="4" name="슬라이드 번호 개체 틀 3"/>
          <p:cNvSpPr>
            <a:spLocks noGrp="1"/>
          </p:cNvSpPr>
          <p:nvPr>
            <p:ph type="sldNum" sz="quarter" idx="10"/>
          </p:nvPr>
        </p:nvSpPr>
        <p:spPr/>
        <p:txBody>
          <a:bodyPr/>
          <a:lstStyle/>
          <a:p>
            <a:fld id="{DCE0C9CD-A348-45E4-A35D-00C1E116C3B6}" type="slidenum">
              <a:rPr lang="ko-KR" altLang="en-US" smtClean="0"/>
              <a:t>19</a:t>
            </a:fld>
            <a:endParaRPr lang="ko-KR" altLang="en-US"/>
          </a:p>
        </p:txBody>
      </p:sp>
    </p:spTree>
    <p:extLst>
      <p:ext uri="{BB962C8B-B14F-4D97-AF65-F5344CB8AC3E}">
        <p14:creationId xmlns:p14="http://schemas.microsoft.com/office/powerpoint/2010/main" val="1526539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This is my disclosure</a:t>
            </a:r>
            <a:endParaRPr lang="ko-KR" altLang="en-US" dirty="0"/>
          </a:p>
        </p:txBody>
      </p:sp>
      <p:sp>
        <p:nvSpPr>
          <p:cNvPr id="4" name="슬라이드 번호 개체 틀 3"/>
          <p:cNvSpPr>
            <a:spLocks noGrp="1"/>
          </p:cNvSpPr>
          <p:nvPr>
            <p:ph type="sldNum" sz="quarter" idx="10"/>
          </p:nvPr>
        </p:nvSpPr>
        <p:spPr/>
        <p:txBody>
          <a:bodyPr/>
          <a:lstStyle/>
          <a:p>
            <a:fld id="{DCE0C9CD-A348-45E4-A35D-00C1E116C3B6}" type="slidenum">
              <a:rPr lang="ko-KR" altLang="en-US" smtClean="0"/>
              <a:t>2</a:t>
            </a:fld>
            <a:endParaRPr lang="ko-KR" altLang="en-US"/>
          </a:p>
        </p:txBody>
      </p:sp>
    </p:spTree>
    <p:extLst>
      <p:ext uri="{BB962C8B-B14F-4D97-AF65-F5344CB8AC3E}">
        <p14:creationId xmlns:p14="http://schemas.microsoft.com/office/powerpoint/2010/main" val="37376575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This is the UKPDS trial</a:t>
            </a:r>
            <a:r>
              <a:rPr lang="en-US" altLang="ko-KR" baseline="0" dirty="0"/>
              <a:t> again, where achieved DBP in intensive therapy group was 82 mmHg.</a:t>
            </a:r>
          </a:p>
          <a:p>
            <a:r>
              <a:rPr lang="en-US" altLang="ko-KR" sz="1200" b="0" kern="1200" dirty="0">
                <a:solidFill>
                  <a:schemeClr val="tx1"/>
                </a:solidFill>
                <a:effectLst/>
                <a:latin typeface="+mn-lt"/>
                <a:ea typeface="+mn-ea"/>
                <a:cs typeface="+mn-cs"/>
              </a:rPr>
              <a:t>So, there is no direct study that the actual blood pressure reached below 80 mmHg.</a:t>
            </a:r>
          </a:p>
          <a:p>
            <a:r>
              <a:rPr lang="en-US" altLang="ko-KR" sz="1200" b="0" kern="1200" dirty="0">
                <a:solidFill>
                  <a:schemeClr val="tx1"/>
                </a:solidFill>
                <a:effectLst/>
                <a:latin typeface="+mn-lt"/>
                <a:ea typeface="+mn-ea"/>
                <a:cs typeface="+mn-cs"/>
              </a:rPr>
              <a:t>Following these</a:t>
            </a:r>
            <a:r>
              <a:rPr lang="en-US" altLang="ko-KR" sz="1200" b="0" kern="1200" baseline="0" dirty="0">
                <a:solidFill>
                  <a:schemeClr val="tx1"/>
                </a:solidFill>
                <a:effectLst/>
                <a:latin typeface="+mn-lt"/>
                <a:ea typeface="+mn-ea"/>
                <a:cs typeface="+mn-cs"/>
              </a:rPr>
              <a:t> trials, better outcomes can be achieved close to the BP level 80 mmHg in general diabetic patients </a:t>
            </a:r>
            <a:endParaRPr lang="en-US" altLang="ko-KR" dirty="0"/>
          </a:p>
        </p:txBody>
      </p:sp>
      <p:sp>
        <p:nvSpPr>
          <p:cNvPr id="4" name="슬라이드 번호 개체 틀 3"/>
          <p:cNvSpPr>
            <a:spLocks noGrp="1"/>
          </p:cNvSpPr>
          <p:nvPr>
            <p:ph type="sldNum" sz="quarter" idx="10"/>
          </p:nvPr>
        </p:nvSpPr>
        <p:spPr/>
        <p:txBody>
          <a:bodyPr/>
          <a:lstStyle/>
          <a:p>
            <a:fld id="{DCE0C9CD-A348-45E4-A35D-00C1E116C3B6}" type="slidenum">
              <a:rPr lang="ko-KR" altLang="en-US" smtClean="0"/>
              <a:t>20</a:t>
            </a:fld>
            <a:endParaRPr lang="ko-KR" altLang="en-US"/>
          </a:p>
        </p:txBody>
      </p:sp>
    </p:spTree>
    <p:extLst>
      <p:ext uri="{BB962C8B-B14F-4D97-AF65-F5344CB8AC3E}">
        <p14:creationId xmlns:p14="http://schemas.microsoft.com/office/powerpoint/2010/main" val="1126542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However</a:t>
            </a:r>
            <a:r>
              <a:rPr lang="en-US" altLang="ko-KR" baseline="0" dirty="0"/>
              <a:t>, in case of ACCORD and SPRINT trials, achieved diastolic BP were below 80 mmHg in both standard and intensive therapy group.</a:t>
            </a:r>
          </a:p>
          <a:p>
            <a:r>
              <a:rPr lang="en-US" altLang="ko-KR" baseline="0" dirty="0"/>
              <a:t>Therefore, we can assume that DBP lowering below 80 mmHg can be safe for the diabetic patients with established CVD or with high CV risk.</a:t>
            </a:r>
            <a:endParaRPr lang="ko-KR" altLang="en-US" dirty="0"/>
          </a:p>
        </p:txBody>
      </p:sp>
      <p:sp>
        <p:nvSpPr>
          <p:cNvPr id="4" name="슬라이드 번호 개체 틀 3"/>
          <p:cNvSpPr>
            <a:spLocks noGrp="1"/>
          </p:cNvSpPr>
          <p:nvPr>
            <p:ph type="sldNum" sz="quarter" idx="10"/>
          </p:nvPr>
        </p:nvSpPr>
        <p:spPr/>
        <p:txBody>
          <a:bodyPr/>
          <a:lstStyle/>
          <a:p>
            <a:fld id="{DCE0C9CD-A348-45E4-A35D-00C1E116C3B6}" type="slidenum">
              <a:rPr lang="ko-KR" altLang="en-US" smtClean="0"/>
              <a:t>21</a:t>
            </a:fld>
            <a:endParaRPr lang="ko-KR" altLang="en-US"/>
          </a:p>
        </p:txBody>
      </p:sp>
    </p:spTree>
    <p:extLst>
      <p:ext uri="{BB962C8B-B14F-4D97-AF65-F5344CB8AC3E}">
        <p14:creationId xmlns:p14="http://schemas.microsoft.com/office/powerpoint/2010/main" val="35865568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And another study</a:t>
            </a:r>
            <a:r>
              <a:rPr lang="en-US" altLang="ko-KR" baseline="0" dirty="0"/>
              <a:t> we can discuss </a:t>
            </a:r>
            <a:r>
              <a:rPr lang="en-US" altLang="ko-KR" dirty="0"/>
              <a:t>is EMPA-REG trial.</a:t>
            </a:r>
          </a:p>
          <a:p>
            <a:r>
              <a:rPr lang="en-US" altLang="ko-KR" dirty="0"/>
              <a:t>Although this is not BP targeting trial,</a:t>
            </a:r>
            <a:r>
              <a:rPr lang="en-US" altLang="ko-KR" baseline="0" dirty="0"/>
              <a:t> SBP reduced close to 130 mmHg and DBP preserved below 80 mmHg in response to </a:t>
            </a:r>
            <a:r>
              <a:rPr lang="en-US" altLang="ko-KR" baseline="0" dirty="0" err="1"/>
              <a:t>empagliflozin</a:t>
            </a:r>
            <a:r>
              <a:rPr lang="en-US" altLang="ko-KR" baseline="0" dirty="0"/>
              <a:t>.</a:t>
            </a:r>
          </a:p>
          <a:p>
            <a:r>
              <a:rPr lang="en-US" altLang="ko-KR" baseline="0" dirty="0"/>
              <a:t>And this BP reduction to these range can be safe and might partly explain the beneficial effects of intensive BP lowering below 130/80 especially in diabetes with CVD.</a:t>
            </a:r>
            <a:endParaRPr lang="ko-KR" altLang="en-US" dirty="0"/>
          </a:p>
        </p:txBody>
      </p:sp>
      <p:sp>
        <p:nvSpPr>
          <p:cNvPr id="4" name="슬라이드 번호 개체 틀 3"/>
          <p:cNvSpPr>
            <a:spLocks noGrp="1"/>
          </p:cNvSpPr>
          <p:nvPr>
            <p:ph type="sldNum" sz="quarter" idx="10"/>
          </p:nvPr>
        </p:nvSpPr>
        <p:spPr/>
        <p:txBody>
          <a:bodyPr/>
          <a:lstStyle/>
          <a:p>
            <a:fld id="{DCE0C9CD-A348-45E4-A35D-00C1E116C3B6}" type="slidenum">
              <a:rPr lang="ko-KR" altLang="en-US" smtClean="0"/>
              <a:t>22</a:t>
            </a:fld>
            <a:endParaRPr lang="ko-KR" altLang="en-US"/>
          </a:p>
        </p:txBody>
      </p:sp>
    </p:spTree>
    <p:extLst>
      <p:ext uri="{BB962C8B-B14F-4D97-AF65-F5344CB8AC3E}">
        <p14:creationId xmlns:p14="http://schemas.microsoft.com/office/powerpoint/2010/main" val="4307891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Overall, there are several limitations</a:t>
            </a:r>
            <a:endParaRPr lang="ko-KR" altLang="en-US" dirty="0"/>
          </a:p>
        </p:txBody>
      </p:sp>
      <p:sp>
        <p:nvSpPr>
          <p:cNvPr id="4" name="슬라이드 번호 개체 틀 3"/>
          <p:cNvSpPr>
            <a:spLocks noGrp="1"/>
          </p:cNvSpPr>
          <p:nvPr>
            <p:ph type="sldNum" sz="quarter" idx="10"/>
          </p:nvPr>
        </p:nvSpPr>
        <p:spPr/>
        <p:txBody>
          <a:bodyPr/>
          <a:lstStyle/>
          <a:p>
            <a:fld id="{DCE0C9CD-A348-45E4-A35D-00C1E116C3B6}" type="slidenum">
              <a:rPr lang="ko-KR" altLang="en-US" smtClean="0"/>
              <a:t>23</a:t>
            </a:fld>
            <a:endParaRPr lang="ko-KR" altLang="en-US"/>
          </a:p>
        </p:txBody>
      </p:sp>
    </p:spTree>
    <p:extLst>
      <p:ext uri="{BB962C8B-B14F-4D97-AF65-F5344CB8AC3E}">
        <p14:creationId xmlns:p14="http://schemas.microsoft.com/office/powerpoint/2010/main" val="15083935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Therefore, on</a:t>
            </a:r>
            <a:r>
              <a:rPr lang="ko-KR" altLang="en-US" dirty="0"/>
              <a:t> </a:t>
            </a:r>
            <a:r>
              <a:rPr lang="en-US" altLang="ko-KR" dirty="0"/>
              <a:t>the basis of these evidences,</a:t>
            </a:r>
            <a:r>
              <a:rPr lang="en-US" altLang="ko-KR" baseline="0" dirty="0"/>
              <a:t> the target blood pressure in diabetic patients is recommended less than 140 and 85 mmHg by Korean diabetes association.</a:t>
            </a:r>
          </a:p>
          <a:p>
            <a:r>
              <a:rPr lang="en-US" altLang="ko-KR" baseline="0" dirty="0"/>
              <a:t>And, the target -------</a:t>
            </a:r>
          </a:p>
          <a:p>
            <a:endParaRPr lang="en-US" altLang="ko-KR" baseline="0" dirty="0"/>
          </a:p>
          <a:p>
            <a:endParaRPr lang="ko-KR" altLang="en-US" dirty="0"/>
          </a:p>
        </p:txBody>
      </p:sp>
      <p:sp>
        <p:nvSpPr>
          <p:cNvPr id="4" name="슬라이드 번호 개체 틀 3"/>
          <p:cNvSpPr>
            <a:spLocks noGrp="1"/>
          </p:cNvSpPr>
          <p:nvPr>
            <p:ph type="sldNum" sz="quarter" idx="10"/>
          </p:nvPr>
        </p:nvSpPr>
        <p:spPr/>
        <p:txBody>
          <a:bodyPr/>
          <a:lstStyle/>
          <a:p>
            <a:fld id="{DCE0C9CD-A348-45E4-A35D-00C1E116C3B6}" type="slidenum">
              <a:rPr lang="ko-KR" altLang="en-US" smtClean="0"/>
              <a:t>24</a:t>
            </a:fld>
            <a:endParaRPr lang="ko-KR" altLang="en-US"/>
          </a:p>
        </p:txBody>
      </p:sp>
    </p:spTree>
    <p:extLst>
      <p:ext uri="{BB962C8B-B14F-4D97-AF65-F5344CB8AC3E}">
        <p14:creationId xmlns:p14="http://schemas.microsoft.com/office/powerpoint/2010/main" val="31055183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Last</a:t>
            </a:r>
            <a:r>
              <a:rPr lang="en-US" altLang="ko-KR" baseline="0" dirty="0"/>
              <a:t> year, </a:t>
            </a:r>
            <a:r>
              <a:rPr lang="en-US" altLang="ko-KR" dirty="0"/>
              <a:t>Korean hypertension society published new Hypertension treatment guideline.</a:t>
            </a:r>
          </a:p>
          <a:p>
            <a:r>
              <a:rPr lang="en-US" altLang="ko-KR" dirty="0"/>
              <a:t>In</a:t>
            </a:r>
            <a:r>
              <a:rPr lang="en-US" altLang="ko-KR" baseline="0" dirty="0"/>
              <a:t> this contents, treatment target for hypertensive patients with diabetes is less than 140/85 and 130/80 in diabetes with CVD patients.</a:t>
            </a:r>
          </a:p>
          <a:p>
            <a:r>
              <a:rPr lang="en-US" altLang="ko-KR" baseline="0" dirty="0"/>
              <a:t>This treatment targets are consistent with the guideline from Korean diabetes association</a:t>
            </a:r>
            <a:r>
              <a:rPr lang="en-US" altLang="ko-KR" dirty="0"/>
              <a:t>.</a:t>
            </a:r>
            <a:endParaRPr lang="ko-KR" altLang="en-US" dirty="0"/>
          </a:p>
        </p:txBody>
      </p:sp>
      <p:sp>
        <p:nvSpPr>
          <p:cNvPr id="4" name="슬라이드 번호 개체 틀 3"/>
          <p:cNvSpPr>
            <a:spLocks noGrp="1"/>
          </p:cNvSpPr>
          <p:nvPr>
            <p:ph type="sldNum" sz="quarter" idx="10"/>
          </p:nvPr>
        </p:nvSpPr>
        <p:spPr/>
        <p:txBody>
          <a:bodyPr/>
          <a:lstStyle/>
          <a:p>
            <a:fld id="{DCE0C9CD-A348-45E4-A35D-00C1E116C3B6}" type="slidenum">
              <a:rPr lang="ko-KR" altLang="en-US" smtClean="0"/>
              <a:t>25</a:t>
            </a:fld>
            <a:endParaRPr lang="ko-KR" altLang="en-US"/>
          </a:p>
        </p:txBody>
      </p:sp>
    </p:spTree>
    <p:extLst>
      <p:ext uri="{BB962C8B-B14F-4D97-AF65-F5344CB8AC3E}">
        <p14:creationId xmlns:p14="http://schemas.microsoft.com/office/powerpoint/2010/main" val="16837156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b="0" i="0" u="none" strike="noStrike" kern="1200" baseline="0" dirty="0">
                <a:solidFill>
                  <a:schemeClr val="tx1"/>
                </a:solidFill>
                <a:latin typeface="+mn-lt"/>
                <a:ea typeface="+mn-ea"/>
                <a:cs typeface="+mn-cs"/>
              </a:rPr>
              <a:t>If</a:t>
            </a:r>
            <a:r>
              <a:rPr lang="ko-KR" altLang="en-US" sz="1200" b="0" i="0" u="none" strike="noStrike" kern="1200" baseline="0" dirty="0">
                <a:solidFill>
                  <a:schemeClr val="tx1"/>
                </a:solidFill>
                <a:latin typeface="+mn-lt"/>
                <a:ea typeface="+mn-ea"/>
                <a:cs typeface="+mn-cs"/>
              </a:rPr>
              <a:t> </a:t>
            </a:r>
            <a:r>
              <a:rPr lang="en-US" altLang="ko-KR" sz="1200" b="0" i="0" u="none" strike="noStrike" kern="1200" baseline="0" dirty="0">
                <a:solidFill>
                  <a:schemeClr val="tx1"/>
                </a:solidFill>
                <a:latin typeface="+mn-lt"/>
                <a:ea typeface="+mn-ea"/>
                <a:cs typeface="+mn-cs"/>
              </a:rPr>
              <a:t>so, how about other guidelines from other countries or societies?</a:t>
            </a:r>
          </a:p>
          <a:p>
            <a:r>
              <a:rPr lang="en-US" altLang="ko-KR" sz="1200" b="0" i="0" u="none" strike="noStrike" kern="1200" baseline="0" dirty="0">
                <a:solidFill>
                  <a:schemeClr val="tx1"/>
                </a:solidFill>
                <a:latin typeface="+mn-lt"/>
                <a:ea typeface="+mn-ea"/>
                <a:cs typeface="+mn-cs"/>
              </a:rPr>
              <a:t>In standard medical care from ADA, BP target differ according to the 10 year ASCV risk.</a:t>
            </a:r>
          </a:p>
          <a:p>
            <a:r>
              <a:rPr lang="en-US" altLang="ko-KR" sz="1200" b="0" i="0" u="none" strike="noStrike" kern="1200" baseline="0" dirty="0">
                <a:solidFill>
                  <a:schemeClr val="tx1"/>
                </a:solidFill>
                <a:latin typeface="+mn-lt"/>
                <a:ea typeface="+mn-ea"/>
                <a:cs typeface="+mn-cs"/>
              </a:rPr>
              <a:t>If existing CVD or 10 year ASCV risk more than 15%, BP target of less than 130/80 mmHg is recommended.</a:t>
            </a:r>
          </a:p>
          <a:p>
            <a:r>
              <a:rPr lang="en-US" altLang="ko-KR" sz="1200" b="0" i="0" u="none" strike="noStrike" kern="1200" baseline="0" dirty="0">
                <a:solidFill>
                  <a:schemeClr val="tx1"/>
                </a:solidFill>
                <a:latin typeface="+mn-lt"/>
                <a:ea typeface="+mn-ea"/>
                <a:cs typeface="+mn-cs"/>
              </a:rPr>
              <a:t>However, diabetic patients with lower risk for CVD(10 year ASCVD risk less than 15%) BP target of less than 140/90 mmHg is recommended. </a:t>
            </a:r>
            <a:endParaRPr lang="ko-KR" altLang="en-US" dirty="0"/>
          </a:p>
        </p:txBody>
      </p:sp>
      <p:sp>
        <p:nvSpPr>
          <p:cNvPr id="4" name="슬라이드 번호 개체 틀 3"/>
          <p:cNvSpPr>
            <a:spLocks noGrp="1"/>
          </p:cNvSpPr>
          <p:nvPr>
            <p:ph type="sldNum" sz="quarter" idx="10"/>
          </p:nvPr>
        </p:nvSpPr>
        <p:spPr/>
        <p:txBody>
          <a:bodyPr/>
          <a:lstStyle/>
          <a:p>
            <a:fld id="{DCE0C9CD-A348-45E4-A35D-00C1E116C3B6}" type="slidenum">
              <a:rPr lang="ko-KR" altLang="en-US" smtClean="0"/>
              <a:t>26</a:t>
            </a:fld>
            <a:endParaRPr lang="ko-KR" altLang="en-US"/>
          </a:p>
        </p:txBody>
      </p:sp>
    </p:spTree>
    <p:extLst>
      <p:ext uri="{BB962C8B-B14F-4D97-AF65-F5344CB8AC3E}">
        <p14:creationId xmlns:p14="http://schemas.microsoft.com/office/powerpoint/2010/main" val="11491832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And</a:t>
            </a:r>
            <a:r>
              <a:rPr lang="en-US" altLang="ko-KR" baseline="0" dirty="0"/>
              <a:t> this is the guideline from European society of cardiology.</a:t>
            </a:r>
          </a:p>
          <a:p>
            <a:r>
              <a:rPr lang="en-US" altLang="ko-KR" baseline="0" dirty="0"/>
              <a:t>This</a:t>
            </a:r>
            <a:r>
              <a:rPr lang="ko-KR" altLang="en-US" baseline="0" dirty="0"/>
              <a:t> </a:t>
            </a:r>
            <a:r>
              <a:rPr lang="en-US" altLang="ko-KR" baseline="0" dirty="0"/>
              <a:t>guideline is quite interesting </a:t>
            </a:r>
          </a:p>
          <a:p>
            <a:r>
              <a:rPr lang="en-US" altLang="ko-KR" baseline="0" dirty="0"/>
              <a:t>Antihypertensive drug…</a:t>
            </a:r>
          </a:p>
          <a:p>
            <a:r>
              <a:rPr lang="en-US" altLang="ko-KR" baseline="0" dirty="0"/>
              <a:t>I think this recommendation is reasonable but is not that simple .</a:t>
            </a:r>
          </a:p>
          <a:p>
            <a:endParaRPr lang="ko-KR" altLang="en-US" dirty="0"/>
          </a:p>
        </p:txBody>
      </p:sp>
      <p:sp>
        <p:nvSpPr>
          <p:cNvPr id="4" name="슬라이드 번호 개체 틀 3"/>
          <p:cNvSpPr>
            <a:spLocks noGrp="1"/>
          </p:cNvSpPr>
          <p:nvPr>
            <p:ph type="sldNum" sz="quarter" idx="10"/>
          </p:nvPr>
        </p:nvSpPr>
        <p:spPr/>
        <p:txBody>
          <a:bodyPr/>
          <a:lstStyle/>
          <a:p>
            <a:fld id="{DCE0C9CD-A348-45E4-A35D-00C1E116C3B6}" type="slidenum">
              <a:rPr lang="ko-KR" altLang="en-US" smtClean="0"/>
              <a:t>27</a:t>
            </a:fld>
            <a:endParaRPr lang="ko-KR" altLang="en-US"/>
          </a:p>
        </p:txBody>
      </p:sp>
    </p:spTree>
    <p:extLst>
      <p:ext uri="{BB962C8B-B14F-4D97-AF65-F5344CB8AC3E}">
        <p14:creationId xmlns:p14="http://schemas.microsoft.com/office/powerpoint/2010/main" val="6622950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b="0" kern="1200" dirty="0">
                <a:solidFill>
                  <a:schemeClr val="tx1"/>
                </a:solidFill>
                <a:effectLst/>
                <a:latin typeface="+mn-lt"/>
                <a:ea typeface="+mn-ea"/>
                <a:cs typeface="+mn-cs"/>
              </a:rPr>
              <a:t>Now let's turn our view to the Asian</a:t>
            </a:r>
            <a:r>
              <a:rPr lang="en-US" altLang="ko-KR" sz="1200" b="0" kern="1200" baseline="0" dirty="0">
                <a:solidFill>
                  <a:schemeClr val="tx1"/>
                </a:solidFill>
                <a:effectLst/>
                <a:latin typeface="+mn-lt"/>
                <a:ea typeface="+mn-ea"/>
                <a:cs typeface="+mn-cs"/>
              </a:rPr>
              <a:t> guideline</a:t>
            </a:r>
          </a:p>
          <a:p>
            <a:r>
              <a:rPr lang="en-US" altLang="ko-KR" sz="1200" b="0" i="0" u="none" strike="noStrike" kern="1200" baseline="0" dirty="0">
                <a:solidFill>
                  <a:schemeClr val="tx1"/>
                </a:solidFill>
                <a:latin typeface="+mn-lt"/>
                <a:ea typeface="+mn-ea"/>
                <a:cs typeface="+mn-cs"/>
              </a:rPr>
              <a:t>Japanese</a:t>
            </a:r>
            <a:r>
              <a:rPr lang="ko-KR" altLang="en-US" sz="1200" b="0" i="0" u="none" strike="noStrike" kern="1200" baseline="0" dirty="0">
                <a:solidFill>
                  <a:schemeClr val="tx1"/>
                </a:solidFill>
                <a:latin typeface="+mn-lt"/>
                <a:ea typeface="+mn-ea"/>
                <a:cs typeface="+mn-cs"/>
              </a:rPr>
              <a:t> </a:t>
            </a:r>
            <a:r>
              <a:rPr lang="en-US" altLang="ko-KR" sz="1200" b="0" i="0" u="none" strike="noStrike" kern="1200" baseline="0" dirty="0">
                <a:solidFill>
                  <a:schemeClr val="tx1"/>
                </a:solidFill>
                <a:latin typeface="+mn-lt"/>
                <a:ea typeface="+mn-ea"/>
                <a:cs typeface="+mn-cs"/>
              </a:rPr>
              <a:t>Hypertension society set the target BP in diabetic patients as less than 130/80 mmHg</a:t>
            </a:r>
          </a:p>
          <a:p>
            <a:r>
              <a:rPr lang="en-US" altLang="ko-KR" sz="1200" b="0" i="0" u="none" strike="noStrike" kern="1200" baseline="0" dirty="0">
                <a:solidFill>
                  <a:schemeClr val="tx1"/>
                </a:solidFill>
                <a:latin typeface="+mn-lt"/>
                <a:ea typeface="+mn-ea"/>
                <a:cs typeface="+mn-cs"/>
              </a:rPr>
              <a:t>In </a:t>
            </a:r>
            <a:r>
              <a:rPr lang="en-US" altLang="ko-KR" dirty="0"/>
              <a:t>In this Guidelines, they described that blood pressure control at a lower level is more advantageous in respect to the primary prevention of stroke, which is more frequent in Japanese than in Europe and the United States</a:t>
            </a:r>
            <a:r>
              <a:rPr lang="en-US" altLang="ko-KR" sz="1200" b="0" i="0" u="none" strike="noStrike" kern="1200" baseline="0" dirty="0">
                <a:solidFill>
                  <a:schemeClr val="tx1"/>
                </a:solidFill>
                <a:latin typeface="+mn-lt"/>
                <a:ea typeface="+mn-ea"/>
                <a:cs typeface="+mn-cs"/>
              </a:rPr>
              <a:t>.</a:t>
            </a:r>
          </a:p>
          <a:p>
            <a:endParaRPr lang="en-US" altLang="ko-KR" sz="1200" b="0" i="0" u="none" strike="noStrike" kern="1200" baseline="0" dirty="0">
              <a:solidFill>
                <a:schemeClr val="tx1"/>
              </a:solidFill>
              <a:latin typeface="+mn-lt"/>
              <a:ea typeface="+mn-ea"/>
              <a:cs typeface="+mn-cs"/>
            </a:endParaRPr>
          </a:p>
        </p:txBody>
      </p:sp>
      <p:sp>
        <p:nvSpPr>
          <p:cNvPr id="4" name="슬라이드 번호 개체 틀 3"/>
          <p:cNvSpPr>
            <a:spLocks noGrp="1"/>
          </p:cNvSpPr>
          <p:nvPr>
            <p:ph type="sldNum" sz="quarter" idx="10"/>
          </p:nvPr>
        </p:nvSpPr>
        <p:spPr/>
        <p:txBody>
          <a:bodyPr/>
          <a:lstStyle/>
          <a:p>
            <a:fld id="{DCE0C9CD-A348-45E4-A35D-00C1E116C3B6}" type="slidenum">
              <a:rPr lang="ko-KR" altLang="en-US" smtClean="0"/>
              <a:t>28</a:t>
            </a:fld>
            <a:endParaRPr lang="ko-KR" altLang="en-US"/>
          </a:p>
        </p:txBody>
      </p:sp>
    </p:spTree>
    <p:extLst>
      <p:ext uri="{BB962C8B-B14F-4D97-AF65-F5344CB8AC3E}">
        <p14:creationId xmlns:p14="http://schemas.microsoft.com/office/powerpoint/2010/main" val="22880318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This is the guideline from Taiwan 2017</a:t>
            </a:r>
          </a:p>
          <a:p>
            <a:r>
              <a:rPr lang="en-US" altLang="ko-KR" dirty="0"/>
              <a:t>Taiwan hypertension society also recommended</a:t>
            </a:r>
            <a:r>
              <a:rPr lang="en-US" altLang="ko-KR" baseline="0" dirty="0"/>
              <a:t> an BP target less than 130/80 mmHg.</a:t>
            </a:r>
          </a:p>
          <a:p>
            <a:r>
              <a:rPr lang="en-US" altLang="ko-KR" baseline="0" dirty="0"/>
              <a:t>In this recommendations, they state that since stroke…  </a:t>
            </a:r>
            <a:endParaRPr lang="ko-KR" altLang="en-US" dirty="0"/>
          </a:p>
        </p:txBody>
      </p:sp>
      <p:sp>
        <p:nvSpPr>
          <p:cNvPr id="4" name="슬라이드 번호 개체 틀 3"/>
          <p:cNvSpPr>
            <a:spLocks noGrp="1"/>
          </p:cNvSpPr>
          <p:nvPr>
            <p:ph type="sldNum" sz="quarter" idx="10"/>
          </p:nvPr>
        </p:nvSpPr>
        <p:spPr/>
        <p:txBody>
          <a:bodyPr/>
          <a:lstStyle/>
          <a:p>
            <a:fld id="{DCE0C9CD-A348-45E4-A35D-00C1E116C3B6}" type="slidenum">
              <a:rPr lang="ko-KR" altLang="en-US" smtClean="0"/>
              <a:t>29</a:t>
            </a:fld>
            <a:endParaRPr lang="ko-KR" altLang="en-US"/>
          </a:p>
        </p:txBody>
      </p:sp>
    </p:spTree>
    <p:extLst>
      <p:ext uri="{BB962C8B-B14F-4D97-AF65-F5344CB8AC3E}">
        <p14:creationId xmlns:p14="http://schemas.microsoft.com/office/powerpoint/2010/main" val="1668254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Other speakers introduced</a:t>
            </a:r>
            <a:r>
              <a:rPr lang="en-US" altLang="ko-KR" baseline="0" dirty="0"/>
              <a:t> this new treatment guideline </a:t>
            </a:r>
          </a:p>
          <a:p>
            <a:r>
              <a:rPr lang="en-US" altLang="ko-KR" dirty="0"/>
              <a:t>So, I will talk about hypertension management in diabetic patients</a:t>
            </a:r>
            <a:endParaRPr lang="ko-KR" altLang="en-US" dirty="0"/>
          </a:p>
        </p:txBody>
      </p:sp>
      <p:sp>
        <p:nvSpPr>
          <p:cNvPr id="4" name="슬라이드 번호 개체 틀 3"/>
          <p:cNvSpPr>
            <a:spLocks noGrp="1"/>
          </p:cNvSpPr>
          <p:nvPr>
            <p:ph type="sldNum" sz="quarter" idx="10"/>
          </p:nvPr>
        </p:nvSpPr>
        <p:spPr/>
        <p:txBody>
          <a:bodyPr/>
          <a:lstStyle/>
          <a:p>
            <a:fld id="{DCE0C9CD-A348-45E4-A35D-00C1E116C3B6}" type="slidenum">
              <a:rPr lang="ko-KR" altLang="en-US" smtClean="0"/>
              <a:t>3</a:t>
            </a:fld>
            <a:endParaRPr lang="ko-KR" altLang="en-US"/>
          </a:p>
        </p:txBody>
      </p:sp>
    </p:spTree>
    <p:extLst>
      <p:ext uri="{BB962C8B-B14F-4D97-AF65-F5344CB8AC3E}">
        <p14:creationId xmlns:p14="http://schemas.microsoft.com/office/powerpoint/2010/main" val="23188536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b="0" i="0" u="none" strike="noStrike" kern="1200" baseline="0" dirty="0">
                <a:solidFill>
                  <a:schemeClr val="tx1"/>
                </a:solidFill>
                <a:latin typeface="+mn-lt"/>
                <a:ea typeface="+mn-ea"/>
                <a:cs typeface="+mn-cs"/>
              </a:rPr>
              <a:t>should the target blood pressure for diabetics be different in the </a:t>
            </a:r>
            <a:r>
              <a:rPr lang="en-US" altLang="ko-KR" sz="1200" b="0" i="0" u="none" strike="noStrike" kern="1200" baseline="0" dirty="0" err="1">
                <a:solidFill>
                  <a:schemeClr val="tx1"/>
                </a:solidFill>
                <a:latin typeface="+mn-lt"/>
                <a:ea typeface="+mn-ea"/>
                <a:cs typeface="+mn-cs"/>
              </a:rPr>
              <a:t>asian</a:t>
            </a:r>
            <a:r>
              <a:rPr lang="en-US" altLang="ko-KR" sz="1200" b="0" i="0" u="none" strike="noStrike" kern="1200" baseline="0" dirty="0">
                <a:solidFill>
                  <a:schemeClr val="tx1"/>
                </a:solidFill>
                <a:latin typeface="+mn-lt"/>
                <a:ea typeface="+mn-ea"/>
                <a:cs typeface="+mn-cs"/>
              </a:rPr>
              <a:t> region? </a:t>
            </a:r>
          </a:p>
          <a:p>
            <a:r>
              <a:rPr lang="en-US" altLang="ko-KR" sz="1200" b="0" i="0" u="none" strike="noStrike" kern="1200" baseline="0" dirty="0">
                <a:solidFill>
                  <a:schemeClr val="tx1"/>
                </a:solidFill>
                <a:latin typeface="+mn-lt"/>
                <a:ea typeface="+mn-ea"/>
                <a:cs typeface="+mn-cs"/>
              </a:rPr>
              <a:t>In the Asian region, the association between BP and cardiovascular disease differs, compared to other regions. </a:t>
            </a:r>
          </a:p>
          <a:p>
            <a:r>
              <a:rPr lang="en-US" altLang="ko-KR" sz="1200" b="0" i="0" u="none" strike="noStrike" kern="1200" baseline="0" dirty="0">
                <a:solidFill>
                  <a:schemeClr val="tx1"/>
                </a:solidFill>
                <a:latin typeface="+mn-lt"/>
                <a:ea typeface="+mn-ea"/>
                <a:cs typeface="+mn-cs"/>
              </a:rPr>
              <a:t>In the Asia- Pacific Cohort Studies Collaboration, this study showed a steeper association between SBP and stroke in Asians, compared to an Australasian cohort </a:t>
            </a:r>
          </a:p>
          <a:p>
            <a:r>
              <a:rPr lang="en-US" altLang="ko-KR" sz="1200" b="0" i="0" u="none" strike="noStrike" kern="1200" baseline="0" dirty="0">
                <a:solidFill>
                  <a:schemeClr val="tx1"/>
                </a:solidFill>
                <a:latin typeface="+mn-lt"/>
                <a:ea typeface="+mn-ea"/>
                <a:cs typeface="+mn-cs"/>
              </a:rPr>
              <a:t>Also, stroke was the leading cause of cardiovascular mortality in Asians, whereas ischemic heart disease was the leading cause of mortality in Australasians </a:t>
            </a:r>
          </a:p>
        </p:txBody>
      </p:sp>
      <p:sp>
        <p:nvSpPr>
          <p:cNvPr id="4" name="슬라이드 번호 개체 틀 3"/>
          <p:cNvSpPr>
            <a:spLocks noGrp="1"/>
          </p:cNvSpPr>
          <p:nvPr>
            <p:ph type="sldNum" sz="quarter" idx="10"/>
          </p:nvPr>
        </p:nvSpPr>
        <p:spPr/>
        <p:txBody>
          <a:bodyPr/>
          <a:lstStyle/>
          <a:p>
            <a:fld id="{DCE0C9CD-A348-45E4-A35D-00C1E116C3B6}" type="slidenum">
              <a:rPr lang="ko-KR" altLang="en-US" smtClean="0"/>
              <a:t>30</a:t>
            </a:fld>
            <a:endParaRPr lang="ko-KR" altLang="en-US"/>
          </a:p>
        </p:txBody>
      </p:sp>
    </p:spTree>
    <p:extLst>
      <p:ext uri="{BB962C8B-B14F-4D97-AF65-F5344CB8AC3E}">
        <p14:creationId xmlns:p14="http://schemas.microsoft.com/office/powerpoint/2010/main" val="14418318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If so, how</a:t>
            </a:r>
            <a:r>
              <a:rPr lang="en-US" altLang="ko-KR" baseline="0" dirty="0"/>
              <a:t> about Korean data?</a:t>
            </a:r>
          </a:p>
          <a:p>
            <a:r>
              <a:rPr lang="en-US" altLang="ko-KR" baseline="0" dirty="0"/>
              <a:t>Unfortunately, there are no clinical trials to evaluate BP target in Korean diabetic patients</a:t>
            </a:r>
          </a:p>
          <a:p>
            <a:r>
              <a:rPr lang="en-US" altLang="ko-KR" baseline="0" dirty="0"/>
              <a:t>Recently Dr. MK </a:t>
            </a:r>
            <a:r>
              <a:rPr lang="en-US" altLang="ko-KR" baseline="0" dirty="0" err="1"/>
              <a:t>kim</a:t>
            </a:r>
            <a:r>
              <a:rPr lang="en-US" altLang="ko-KR" baseline="0" dirty="0"/>
              <a:t> published observational data using National health insurance data.</a:t>
            </a:r>
          </a:p>
          <a:p>
            <a:r>
              <a:rPr lang="en-US" altLang="ko-KR" baseline="0" dirty="0"/>
              <a:t>In this data, </a:t>
            </a:r>
            <a:r>
              <a:rPr lang="en-US" altLang="ko-KR" sz="1200" b="0" i="0" u="none" strike="noStrike" kern="1200" baseline="0" dirty="0">
                <a:solidFill>
                  <a:schemeClr val="tx1"/>
                </a:solidFill>
                <a:latin typeface="+mn-lt"/>
                <a:ea typeface="+mn-ea"/>
                <a:cs typeface="+mn-cs"/>
              </a:rPr>
              <a:t>Compared with SBP 110 to 119 mmHg, SBP over than 130 mmHg was associated with a significant increase in the incidence of CVDs including stroke and MI </a:t>
            </a:r>
          </a:p>
          <a:p>
            <a:r>
              <a:rPr lang="en-US" altLang="ko-KR" sz="1200" b="0" i="0" u="none" strike="noStrike" kern="1200" baseline="0" dirty="0">
                <a:solidFill>
                  <a:schemeClr val="tx1"/>
                </a:solidFill>
                <a:latin typeface="+mn-lt"/>
                <a:ea typeface="+mn-ea"/>
                <a:cs typeface="+mn-cs"/>
              </a:rPr>
              <a:t>Subjects with diastolic BP 80 to 84 mm Hg had a higher risk of CVDs than subjects with diastolic BP 75 to 79 mm Hg.</a:t>
            </a:r>
          </a:p>
          <a:p>
            <a:r>
              <a:rPr lang="en-US" altLang="ko-KR" sz="1200" b="0" i="0" u="none" strike="noStrike" kern="1200" baseline="0" dirty="0">
                <a:solidFill>
                  <a:schemeClr val="tx1"/>
                </a:solidFill>
                <a:latin typeface="+mn-lt"/>
                <a:ea typeface="+mn-ea"/>
                <a:cs typeface="+mn-cs"/>
              </a:rPr>
              <a:t>There is no difference in blood pressure level for risk of stroke and ischemic heart disease</a:t>
            </a:r>
          </a:p>
          <a:p>
            <a:r>
              <a:rPr lang="en-US" altLang="ko-KR" sz="1200" b="0" i="0" u="none" strike="noStrike" kern="1200" baseline="0" dirty="0">
                <a:solidFill>
                  <a:schemeClr val="tx1"/>
                </a:solidFill>
                <a:latin typeface="+mn-lt"/>
                <a:ea typeface="+mn-ea"/>
                <a:cs typeface="+mn-cs"/>
              </a:rPr>
              <a:t>And, they concluded that the optimal cutoff for Korean diabetic patients may be less than 130/80 mm Hg.</a:t>
            </a:r>
          </a:p>
          <a:p>
            <a:r>
              <a:rPr lang="en-US" altLang="ko-KR" sz="1200" b="0" i="0" u="none" strike="noStrike" kern="1200" baseline="0" dirty="0">
                <a:solidFill>
                  <a:schemeClr val="tx1"/>
                </a:solidFill>
                <a:latin typeface="+mn-lt"/>
                <a:ea typeface="+mn-ea"/>
                <a:cs typeface="+mn-cs"/>
              </a:rPr>
              <a:t>However, this is just observational study, so clinical trial for Korean BP target is needed to set our own target goal. </a:t>
            </a:r>
            <a:endParaRPr lang="ko-KR" altLang="en-US" dirty="0"/>
          </a:p>
        </p:txBody>
      </p:sp>
      <p:sp>
        <p:nvSpPr>
          <p:cNvPr id="4" name="슬라이드 번호 개체 틀 3"/>
          <p:cNvSpPr>
            <a:spLocks noGrp="1"/>
          </p:cNvSpPr>
          <p:nvPr>
            <p:ph type="sldNum" sz="quarter" idx="10"/>
          </p:nvPr>
        </p:nvSpPr>
        <p:spPr/>
        <p:txBody>
          <a:bodyPr/>
          <a:lstStyle/>
          <a:p>
            <a:fld id="{DCE0C9CD-A348-45E4-A35D-00C1E116C3B6}" type="slidenum">
              <a:rPr lang="ko-KR" altLang="en-US" smtClean="0"/>
              <a:t>31</a:t>
            </a:fld>
            <a:endParaRPr lang="ko-KR" altLang="en-US"/>
          </a:p>
        </p:txBody>
      </p:sp>
    </p:spTree>
    <p:extLst>
      <p:ext uri="{BB962C8B-B14F-4D97-AF65-F5344CB8AC3E}">
        <p14:creationId xmlns:p14="http://schemas.microsoft.com/office/powerpoint/2010/main" val="36941411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b="0" kern="1200" dirty="0">
                <a:solidFill>
                  <a:schemeClr val="tx1"/>
                </a:solidFill>
                <a:effectLst/>
                <a:latin typeface="+mn-lt"/>
                <a:ea typeface="+mn-ea"/>
                <a:cs typeface="+mn-cs"/>
              </a:rPr>
              <a:t>All together, it seems that we are living in an age of uncertainty when</a:t>
            </a:r>
            <a:r>
              <a:rPr lang="en-US" altLang="ko-KR" sz="1200" b="0" kern="1200" baseline="0" dirty="0">
                <a:solidFill>
                  <a:schemeClr val="tx1"/>
                </a:solidFill>
                <a:effectLst/>
                <a:latin typeface="+mn-lt"/>
                <a:ea typeface="+mn-ea"/>
                <a:cs typeface="+mn-cs"/>
              </a:rPr>
              <a:t> it comes to</a:t>
            </a:r>
            <a:r>
              <a:rPr lang="en-US" altLang="ko-KR" sz="1200" b="0" kern="1200" dirty="0">
                <a:solidFill>
                  <a:schemeClr val="tx1"/>
                </a:solidFill>
                <a:effectLst/>
                <a:latin typeface="+mn-lt"/>
                <a:ea typeface="+mn-ea"/>
                <a:cs typeface="+mn-cs"/>
              </a:rPr>
              <a:t> hypertension.</a:t>
            </a:r>
          </a:p>
          <a:p>
            <a:r>
              <a:rPr lang="en-US" altLang="ko-KR" sz="1200" b="0" kern="1200" dirty="0">
                <a:solidFill>
                  <a:schemeClr val="tx1"/>
                </a:solidFill>
                <a:effectLst/>
                <a:latin typeface="+mn-lt"/>
                <a:ea typeface="+mn-ea"/>
                <a:cs typeface="+mn-cs"/>
              </a:rPr>
              <a:t>There are still many debate and limitations, but we can summarize them as the following.</a:t>
            </a:r>
            <a:endParaRPr lang="ko-KR" altLang="en-US" dirty="0"/>
          </a:p>
        </p:txBody>
      </p:sp>
      <p:sp>
        <p:nvSpPr>
          <p:cNvPr id="4" name="슬라이드 번호 개체 틀 3"/>
          <p:cNvSpPr>
            <a:spLocks noGrp="1"/>
          </p:cNvSpPr>
          <p:nvPr>
            <p:ph type="sldNum" sz="quarter" idx="10"/>
          </p:nvPr>
        </p:nvSpPr>
        <p:spPr/>
        <p:txBody>
          <a:bodyPr/>
          <a:lstStyle/>
          <a:p>
            <a:fld id="{DCE0C9CD-A348-45E4-A35D-00C1E116C3B6}" type="slidenum">
              <a:rPr lang="ko-KR" altLang="en-US" smtClean="0"/>
              <a:t>32</a:t>
            </a:fld>
            <a:endParaRPr lang="ko-KR" altLang="en-US"/>
          </a:p>
        </p:txBody>
      </p:sp>
    </p:spTree>
    <p:extLst>
      <p:ext uri="{BB962C8B-B14F-4D97-AF65-F5344CB8AC3E}">
        <p14:creationId xmlns:p14="http://schemas.microsoft.com/office/powerpoint/2010/main" val="29557324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This is the final slide of this talk.</a:t>
            </a:r>
          </a:p>
          <a:p>
            <a:r>
              <a:rPr lang="en-US" altLang="ko-KR" dirty="0"/>
              <a:t>Algorithm for hypertension management from KDA </a:t>
            </a:r>
            <a:r>
              <a:rPr lang="en-US" altLang="ko-KR"/>
              <a:t>guideline.</a:t>
            </a:r>
            <a:endParaRPr lang="en-US" altLang="ko-KR" dirty="0"/>
          </a:p>
          <a:p>
            <a:r>
              <a:rPr lang="en-US" altLang="ko-KR" sz="1200" b="0" kern="1200" dirty="0">
                <a:solidFill>
                  <a:schemeClr val="tx1"/>
                </a:solidFill>
                <a:effectLst/>
                <a:latin typeface="+mn-lt"/>
                <a:ea typeface="+mn-ea"/>
                <a:cs typeface="+mn-cs"/>
              </a:rPr>
              <a:t>Although this guidelines do not clarify everything, I</a:t>
            </a:r>
            <a:r>
              <a:rPr lang="en-US" altLang="ko-KR" sz="1200" b="0" kern="1200" baseline="0" dirty="0">
                <a:solidFill>
                  <a:schemeClr val="tx1"/>
                </a:solidFill>
                <a:effectLst/>
                <a:latin typeface="+mn-lt"/>
                <a:ea typeface="+mn-ea"/>
                <a:cs typeface="+mn-cs"/>
              </a:rPr>
              <a:t> </a:t>
            </a:r>
            <a:r>
              <a:rPr lang="en-US" altLang="ko-KR" sz="1200" b="0" kern="1200" dirty="0">
                <a:solidFill>
                  <a:schemeClr val="tx1"/>
                </a:solidFill>
                <a:effectLst/>
                <a:latin typeface="+mn-lt"/>
                <a:ea typeface="+mn-ea"/>
                <a:cs typeface="+mn-cs"/>
              </a:rPr>
              <a:t>hope that this would be of little help in your actual clinical practice</a:t>
            </a:r>
            <a:endParaRPr lang="en-US" altLang="ko-KR" dirty="0"/>
          </a:p>
          <a:p>
            <a:endParaRPr lang="ko-KR" altLang="en-US" dirty="0"/>
          </a:p>
        </p:txBody>
      </p:sp>
      <p:sp>
        <p:nvSpPr>
          <p:cNvPr id="4" name="슬라이드 번호 개체 틀 3"/>
          <p:cNvSpPr>
            <a:spLocks noGrp="1"/>
          </p:cNvSpPr>
          <p:nvPr>
            <p:ph type="sldNum" sz="quarter" idx="10"/>
          </p:nvPr>
        </p:nvSpPr>
        <p:spPr/>
        <p:txBody>
          <a:bodyPr/>
          <a:lstStyle/>
          <a:p>
            <a:fld id="{DCE0C9CD-A348-45E4-A35D-00C1E116C3B6}" type="slidenum">
              <a:rPr lang="ko-KR" altLang="en-US" smtClean="0"/>
              <a:t>33</a:t>
            </a:fld>
            <a:endParaRPr lang="ko-KR" altLang="en-US"/>
          </a:p>
        </p:txBody>
      </p:sp>
    </p:spTree>
    <p:extLst>
      <p:ext uri="{BB962C8B-B14F-4D97-AF65-F5344CB8AC3E}">
        <p14:creationId xmlns:p14="http://schemas.microsoft.com/office/powerpoint/2010/main" val="4196118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The</a:t>
            </a:r>
            <a:r>
              <a:rPr lang="en-US" altLang="ko-KR" baseline="0" dirty="0"/>
              <a:t> following</a:t>
            </a:r>
            <a:r>
              <a:rPr lang="ko-KR" altLang="en-US" dirty="0"/>
              <a:t> </a:t>
            </a:r>
            <a:r>
              <a:rPr lang="en-US" altLang="ko-KR" dirty="0"/>
              <a:t>is the contents for</a:t>
            </a:r>
            <a:r>
              <a:rPr lang="en-US" altLang="ko-KR" baseline="0" dirty="0"/>
              <a:t> hypertension management in diabetes.</a:t>
            </a:r>
          </a:p>
          <a:p>
            <a:endParaRPr lang="ko-KR" altLang="en-US" dirty="0"/>
          </a:p>
        </p:txBody>
      </p:sp>
      <p:sp>
        <p:nvSpPr>
          <p:cNvPr id="4" name="슬라이드 번호 개체 틀 3"/>
          <p:cNvSpPr>
            <a:spLocks noGrp="1"/>
          </p:cNvSpPr>
          <p:nvPr>
            <p:ph type="sldNum" sz="quarter" idx="10"/>
          </p:nvPr>
        </p:nvSpPr>
        <p:spPr/>
        <p:txBody>
          <a:bodyPr/>
          <a:lstStyle/>
          <a:p>
            <a:fld id="{DCE0C9CD-A348-45E4-A35D-00C1E116C3B6}" type="slidenum">
              <a:rPr lang="ko-KR" altLang="en-US" smtClean="0"/>
              <a:t>4</a:t>
            </a:fld>
            <a:endParaRPr lang="ko-KR" altLang="en-US"/>
          </a:p>
        </p:txBody>
      </p:sp>
    </p:spTree>
    <p:extLst>
      <p:ext uri="{BB962C8B-B14F-4D97-AF65-F5344CB8AC3E}">
        <p14:creationId xmlns:p14="http://schemas.microsoft.com/office/powerpoint/2010/main" val="4276015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And in a treatment</a:t>
            </a:r>
            <a:r>
              <a:rPr lang="en-US" altLang="ko-KR" baseline="0" dirty="0"/>
              <a:t> section, </a:t>
            </a:r>
            <a:endParaRPr lang="ko-KR" altLang="en-US" dirty="0"/>
          </a:p>
        </p:txBody>
      </p:sp>
      <p:sp>
        <p:nvSpPr>
          <p:cNvPr id="4" name="슬라이드 번호 개체 틀 3"/>
          <p:cNvSpPr>
            <a:spLocks noGrp="1"/>
          </p:cNvSpPr>
          <p:nvPr>
            <p:ph type="sldNum" sz="quarter" idx="10"/>
          </p:nvPr>
        </p:nvSpPr>
        <p:spPr/>
        <p:txBody>
          <a:bodyPr/>
          <a:lstStyle/>
          <a:p>
            <a:fld id="{DCE0C9CD-A348-45E4-A35D-00C1E116C3B6}" type="slidenum">
              <a:rPr lang="ko-KR" altLang="en-US" smtClean="0"/>
              <a:t>5</a:t>
            </a:fld>
            <a:endParaRPr lang="ko-KR" altLang="en-US"/>
          </a:p>
        </p:txBody>
      </p:sp>
    </p:spTree>
    <p:extLst>
      <p:ext uri="{BB962C8B-B14F-4D97-AF65-F5344CB8AC3E}">
        <p14:creationId xmlns:p14="http://schemas.microsoft.com/office/powerpoint/2010/main" val="3923264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Compared to previous version, overall contents are almost the same.</a:t>
            </a:r>
          </a:p>
          <a:p>
            <a:r>
              <a:rPr lang="en-US" altLang="ko-KR" dirty="0"/>
              <a:t>But</a:t>
            </a:r>
            <a:r>
              <a:rPr lang="en-US" altLang="ko-KR" baseline="0" dirty="0"/>
              <a:t> the most important change is target blood pressure goal for diabetic patients with hypertension</a:t>
            </a:r>
            <a:endParaRPr lang="en-US" altLang="ko-KR" dirty="0"/>
          </a:p>
          <a:p>
            <a:r>
              <a:rPr lang="en-US" altLang="ko-KR" dirty="0"/>
              <a:t>Today</a:t>
            </a:r>
            <a:r>
              <a:rPr lang="en-US" altLang="ko-KR" baseline="0" dirty="0"/>
              <a:t>, I would like to focus mainly on this treatment target change and skip the rest due to limitation of time.</a:t>
            </a:r>
            <a:endParaRPr lang="en-US" altLang="ko-KR" dirty="0"/>
          </a:p>
        </p:txBody>
      </p:sp>
      <p:sp>
        <p:nvSpPr>
          <p:cNvPr id="4" name="슬라이드 번호 개체 틀 3"/>
          <p:cNvSpPr>
            <a:spLocks noGrp="1"/>
          </p:cNvSpPr>
          <p:nvPr>
            <p:ph type="sldNum" sz="quarter" idx="10"/>
          </p:nvPr>
        </p:nvSpPr>
        <p:spPr/>
        <p:txBody>
          <a:bodyPr/>
          <a:lstStyle/>
          <a:p>
            <a:fld id="{DCE0C9CD-A348-45E4-A35D-00C1E116C3B6}" type="slidenum">
              <a:rPr lang="ko-KR" altLang="en-US" smtClean="0"/>
              <a:t>6</a:t>
            </a:fld>
            <a:endParaRPr lang="ko-KR" altLang="en-US"/>
          </a:p>
        </p:txBody>
      </p:sp>
    </p:spTree>
    <p:extLst>
      <p:ext uri="{BB962C8B-B14F-4D97-AF65-F5344CB8AC3E}">
        <p14:creationId xmlns:p14="http://schemas.microsoft.com/office/powerpoint/2010/main" val="3404192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Hypertension is very common comorbidity</a:t>
            </a:r>
            <a:r>
              <a:rPr lang="en-US" altLang="ko-KR" baseline="0" dirty="0"/>
              <a:t> in</a:t>
            </a:r>
            <a:r>
              <a:rPr lang="en-US" altLang="ko-KR" dirty="0"/>
              <a:t> patients with diabetes, </a:t>
            </a:r>
          </a:p>
          <a:p>
            <a:r>
              <a:rPr lang="en-US" altLang="ko-KR" dirty="0"/>
              <a:t>In this Korean diabetes Fact sheets</a:t>
            </a:r>
            <a:r>
              <a:rPr lang="en-US" altLang="ko-KR" baseline="0" dirty="0"/>
              <a:t> data, we can see the prevalence of hypertension is more than 50% in Korean diabetic patients.</a:t>
            </a:r>
            <a:endParaRPr lang="en-US" altLang="ko-KR" dirty="0"/>
          </a:p>
          <a:p>
            <a:r>
              <a:rPr lang="en-US" altLang="ko-KR" dirty="0"/>
              <a:t>Furthermore,</a:t>
            </a:r>
            <a:r>
              <a:rPr lang="en-US" altLang="ko-KR" baseline="0" dirty="0"/>
              <a:t> </a:t>
            </a:r>
            <a:r>
              <a:rPr lang="en-US" altLang="ko-KR" dirty="0"/>
              <a:t>hypertension is a strong risk factor for atherosclerotic cardiovascular disease. </a:t>
            </a:r>
          </a:p>
          <a:p>
            <a:r>
              <a:rPr lang="en-US" altLang="ko-KR" dirty="0"/>
              <a:t>So, management of hypertension is also very important to many diabetic patients.</a:t>
            </a:r>
          </a:p>
          <a:p>
            <a:r>
              <a:rPr lang="en-US" altLang="ko-KR" dirty="0"/>
              <a:t>However,</a:t>
            </a:r>
            <a:r>
              <a:rPr lang="en-US" altLang="ko-KR" baseline="0" dirty="0"/>
              <a:t> there is a still debate ongoing about the target blood pressure in diabetic patients.</a:t>
            </a:r>
            <a:endParaRPr lang="ko-KR" altLang="en-US" dirty="0"/>
          </a:p>
        </p:txBody>
      </p:sp>
      <p:sp>
        <p:nvSpPr>
          <p:cNvPr id="4" name="슬라이드 번호 개체 틀 3"/>
          <p:cNvSpPr>
            <a:spLocks noGrp="1"/>
          </p:cNvSpPr>
          <p:nvPr>
            <p:ph type="sldNum" sz="quarter" idx="10"/>
          </p:nvPr>
        </p:nvSpPr>
        <p:spPr/>
        <p:txBody>
          <a:bodyPr/>
          <a:lstStyle/>
          <a:p>
            <a:fld id="{DCE0C9CD-A348-45E4-A35D-00C1E116C3B6}" type="slidenum">
              <a:rPr lang="ko-KR" altLang="en-US" smtClean="0"/>
              <a:t>7</a:t>
            </a:fld>
            <a:endParaRPr lang="ko-KR" altLang="en-US"/>
          </a:p>
        </p:txBody>
      </p:sp>
    </p:spTree>
    <p:extLst>
      <p:ext uri="{BB962C8B-B14F-4D97-AF65-F5344CB8AC3E}">
        <p14:creationId xmlns:p14="http://schemas.microsoft.com/office/powerpoint/2010/main" val="2185750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So, what</a:t>
            </a:r>
            <a:r>
              <a:rPr lang="en-US" altLang="ko-KR" baseline="0" dirty="0"/>
              <a:t> is the appropriate BP target in diabetic patients?</a:t>
            </a:r>
            <a:r>
              <a:rPr lang="en-US" altLang="ko-KR" sz="1200" b="0" i="0" u="none" strike="noStrike" kern="1200" baseline="0" dirty="0">
                <a:solidFill>
                  <a:schemeClr val="tx1"/>
                </a:solidFill>
                <a:latin typeface="+mn-lt"/>
                <a:ea typeface="+mn-ea"/>
                <a:cs typeface="+mn-cs"/>
              </a:rPr>
              <a:t>  </a:t>
            </a:r>
          </a:p>
          <a:p>
            <a:r>
              <a:rPr lang="en-US" altLang="ko-KR" sz="1200" b="0" i="0" u="none" strike="noStrike" kern="1200" baseline="0" dirty="0">
                <a:solidFill>
                  <a:schemeClr val="tx1"/>
                </a:solidFill>
                <a:latin typeface="+mn-lt"/>
                <a:ea typeface="+mn-ea"/>
                <a:cs typeface="+mn-cs"/>
              </a:rPr>
              <a:t>For many years it was common practice to aim for BP targets less than 130/80 mmHg in diabetic patients. </a:t>
            </a:r>
          </a:p>
          <a:p>
            <a:r>
              <a:rPr lang="en-US" altLang="ko-KR" baseline="0" dirty="0"/>
              <a:t>This is the UKPDS trial, about 1000  </a:t>
            </a:r>
            <a:r>
              <a:rPr lang="en-US" altLang="ko-KR" sz="1200" dirty="0"/>
              <a:t>hypertensive patients with type 2 diabetes were allocated to comparing tight</a:t>
            </a:r>
            <a:r>
              <a:rPr lang="en-US" altLang="ko-KR" sz="1200" baseline="0" dirty="0"/>
              <a:t> BP </a:t>
            </a:r>
            <a:r>
              <a:rPr lang="en-US" altLang="ko-KR" sz="1200" dirty="0"/>
              <a:t>control and less tight BP control.</a:t>
            </a:r>
          </a:p>
          <a:p>
            <a:r>
              <a:rPr lang="en-US" altLang="ko-KR" sz="1200" dirty="0"/>
              <a:t>However, BP target in intensive treatment group was</a:t>
            </a:r>
            <a:r>
              <a:rPr lang="en-US" altLang="ko-KR" sz="1200" baseline="0" dirty="0"/>
              <a:t> less than 150/85 mmHg, and achieved BP in intensive group was 144/82 mmHg in this trial.</a:t>
            </a:r>
          </a:p>
          <a:p>
            <a:r>
              <a:rPr lang="en-US" altLang="ko-KR" sz="1200" baseline="0" dirty="0"/>
              <a:t>So, t</a:t>
            </a:r>
            <a:r>
              <a:rPr lang="en-US" altLang="ko-KR" sz="1200" b="0" kern="1200" dirty="0">
                <a:solidFill>
                  <a:schemeClr val="tx1"/>
                </a:solidFill>
                <a:effectLst/>
                <a:latin typeface="+mn-lt"/>
                <a:ea typeface="+mn-ea"/>
                <a:cs typeface="+mn-cs"/>
              </a:rPr>
              <a:t>hese ranges of target or attained blood pressure</a:t>
            </a:r>
            <a:r>
              <a:rPr lang="en-US" altLang="ko-KR" sz="1200" b="0" kern="1200" baseline="0" dirty="0">
                <a:solidFill>
                  <a:schemeClr val="tx1"/>
                </a:solidFill>
                <a:effectLst/>
                <a:latin typeface="+mn-lt"/>
                <a:ea typeface="+mn-ea"/>
                <a:cs typeface="+mn-cs"/>
              </a:rPr>
              <a:t> are far apart from current BP target</a:t>
            </a:r>
            <a:endParaRPr lang="en-US" altLang="ko-KR" sz="1200" baseline="0" dirty="0"/>
          </a:p>
          <a:p>
            <a:r>
              <a:rPr lang="en-US" altLang="ko-KR" sz="1200" baseline="0" dirty="0"/>
              <a:t>Nevertheless, intensive control group showed a better outcomes in various clinical endpoints.</a:t>
            </a:r>
            <a:endParaRPr lang="ko-KR" altLang="en-US" dirty="0"/>
          </a:p>
        </p:txBody>
      </p:sp>
      <p:sp>
        <p:nvSpPr>
          <p:cNvPr id="4" name="슬라이드 번호 개체 틀 3"/>
          <p:cNvSpPr>
            <a:spLocks noGrp="1"/>
          </p:cNvSpPr>
          <p:nvPr>
            <p:ph type="sldNum" sz="quarter" idx="10"/>
          </p:nvPr>
        </p:nvSpPr>
        <p:spPr/>
        <p:txBody>
          <a:bodyPr/>
          <a:lstStyle/>
          <a:p>
            <a:fld id="{DCE0C9CD-A348-45E4-A35D-00C1E116C3B6}" type="slidenum">
              <a:rPr lang="ko-KR" altLang="en-US" smtClean="0"/>
              <a:t>8</a:t>
            </a:fld>
            <a:endParaRPr lang="ko-KR" altLang="en-US"/>
          </a:p>
        </p:txBody>
      </p:sp>
    </p:spTree>
    <p:extLst>
      <p:ext uri="{BB962C8B-B14F-4D97-AF65-F5344CB8AC3E}">
        <p14:creationId xmlns:p14="http://schemas.microsoft.com/office/powerpoint/2010/main" val="2557664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Although background evidences</a:t>
            </a:r>
            <a:r>
              <a:rPr lang="en-US" altLang="ko-KR" baseline="0" dirty="0"/>
              <a:t> </a:t>
            </a:r>
            <a:r>
              <a:rPr lang="en-US" altLang="ko-KR" dirty="0"/>
              <a:t>are insufficient, blood pressure target lower than standard had become more</a:t>
            </a:r>
            <a:r>
              <a:rPr lang="en-US" altLang="ko-KR" baseline="0" dirty="0"/>
              <a:t> </a:t>
            </a:r>
            <a:r>
              <a:rPr lang="en-US" altLang="ko-KR" dirty="0"/>
              <a:t>prevalent in</a:t>
            </a:r>
            <a:r>
              <a:rPr lang="en-US" altLang="ko-KR" baseline="0" dirty="0"/>
              <a:t> 1990’.</a:t>
            </a:r>
          </a:p>
          <a:p>
            <a:r>
              <a:rPr lang="en-US" altLang="ko-KR" dirty="0"/>
              <a:t>This</a:t>
            </a:r>
            <a:r>
              <a:rPr lang="en-US" altLang="ko-KR" baseline="0" dirty="0"/>
              <a:t> </a:t>
            </a:r>
            <a:r>
              <a:rPr lang="en-US" altLang="ko-KR" dirty="0"/>
              <a:t>trend toward ’the lower the better’ was generally recognized in</a:t>
            </a:r>
            <a:r>
              <a:rPr lang="en-US" altLang="ko-KR" baseline="0" dirty="0"/>
              <a:t> diabetic patients </a:t>
            </a:r>
            <a:r>
              <a:rPr lang="en-US" altLang="ko-KR" dirty="0"/>
              <a:t>compared to common</a:t>
            </a:r>
            <a:r>
              <a:rPr lang="en-US" altLang="ko-KR" baseline="0" dirty="0"/>
              <a:t> hypertension Pts</a:t>
            </a:r>
            <a:r>
              <a:rPr lang="en-US" altLang="ko-KR" dirty="0"/>
              <a:t>.</a:t>
            </a:r>
          </a:p>
          <a:p>
            <a:r>
              <a:rPr lang="en-US" altLang="ko-KR" dirty="0"/>
              <a:t>In this table, we</a:t>
            </a:r>
            <a:r>
              <a:rPr lang="en-US" altLang="ko-KR" baseline="0" dirty="0"/>
              <a:t> can see the many</a:t>
            </a:r>
            <a:r>
              <a:rPr lang="en-US" altLang="ko-KR" dirty="0"/>
              <a:t> guidelines before 2010’ recommending</a:t>
            </a:r>
            <a:r>
              <a:rPr lang="en-US" altLang="ko-KR" baseline="0" dirty="0"/>
              <a:t> </a:t>
            </a:r>
            <a:r>
              <a:rPr lang="en-US" altLang="ko-KR" dirty="0"/>
              <a:t>a BP target lower than 130/80 mmHg in</a:t>
            </a:r>
            <a:r>
              <a:rPr lang="en-US" altLang="ko-KR" baseline="0" dirty="0"/>
              <a:t> </a:t>
            </a:r>
            <a:r>
              <a:rPr lang="en-US" altLang="ko-KR" dirty="0"/>
              <a:t>diabetes, </a:t>
            </a:r>
          </a:p>
          <a:p>
            <a:r>
              <a:rPr lang="en-US" altLang="ko-KR" dirty="0"/>
              <a:t>After 2010’ we can</a:t>
            </a:r>
            <a:r>
              <a:rPr lang="en-US" altLang="ko-KR" baseline="0" dirty="0"/>
              <a:t> see that </a:t>
            </a:r>
            <a:r>
              <a:rPr lang="en-US" altLang="ko-KR" dirty="0"/>
              <a:t>the target of</a:t>
            </a:r>
            <a:r>
              <a:rPr lang="ko-KR" altLang="en-US" dirty="0"/>
              <a:t> </a:t>
            </a:r>
            <a:r>
              <a:rPr lang="en-US" altLang="ko-KR" dirty="0"/>
              <a:t>systolic blood pressure was changed</a:t>
            </a:r>
            <a:r>
              <a:rPr lang="en-US" altLang="ko-KR" baseline="0" dirty="0"/>
              <a:t> to 140 mmHg.</a:t>
            </a:r>
          </a:p>
          <a:p>
            <a:r>
              <a:rPr lang="en-US" altLang="ko-KR" baseline="0" dirty="0"/>
              <a:t>Why did this target blood pressure changes occur? </a:t>
            </a:r>
            <a:endParaRPr lang="ko-KR" altLang="en-US" dirty="0"/>
          </a:p>
        </p:txBody>
      </p:sp>
      <p:sp>
        <p:nvSpPr>
          <p:cNvPr id="4" name="슬라이드 번호 개체 틀 3"/>
          <p:cNvSpPr>
            <a:spLocks noGrp="1"/>
          </p:cNvSpPr>
          <p:nvPr>
            <p:ph type="sldNum" sz="quarter" idx="10"/>
          </p:nvPr>
        </p:nvSpPr>
        <p:spPr/>
        <p:txBody>
          <a:bodyPr/>
          <a:lstStyle/>
          <a:p>
            <a:fld id="{DCE0C9CD-A348-45E4-A35D-00C1E116C3B6}" type="slidenum">
              <a:rPr lang="ko-KR" altLang="en-US" smtClean="0"/>
              <a:t>9</a:t>
            </a:fld>
            <a:endParaRPr lang="ko-KR" altLang="en-US"/>
          </a:p>
        </p:txBody>
      </p:sp>
    </p:spTree>
    <p:extLst>
      <p:ext uri="{BB962C8B-B14F-4D97-AF65-F5344CB8AC3E}">
        <p14:creationId xmlns:p14="http://schemas.microsoft.com/office/powerpoint/2010/main" val="6143012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2416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DCCD61-643D-44A5-A450-3A42A50CBC1E}" type="datetimeFigureOut">
              <a:rPr lang="en-US" smtClean="0"/>
              <a:t>10/12/2019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96291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DCCD61-643D-44A5-A450-3A42A50CBC1E}" type="datetimeFigureOut">
              <a:rPr lang="en-US" smtClean="0"/>
              <a:t>10/12/2019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29688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DCCD61-643D-44A5-A450-3A42A50CBC1E}" type="datetimeFigureOut">
              <a:rPr lang="en-US" smtClean="0"/>
              <a:t>10/12/2019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29870350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DCCD61-643D-44A5-A450-3A42A50CBC1E}" type="datetimeFigureOut">
              <a:rPr lang="en-US" smtClean="0"/>
              <a:t>10/12/2019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79237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DCCD61-643D-44A5-A450-3A42A50CBC1E}" type="datetimeFigureOut">
              <a:rPr lang="en-US" smtClean="0"/>
              <a:t>10/12/2019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39628572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표지 사이즈 변경.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7554" cy="6858000"/>
          </a:xfrm>
          <a:prstGeom prst="rect">
            <a:avLst/>
          </a:prstGeom>
        </p:spPr>
      </p:pic>
    </p:spTree>
    <p:extLst>
      <p:ext uri="{BB962C8B-B14F-4D97-AF65-F5344CB8AC3E}">
        <p14:creationId xmlns:p14="http://schemas.microsoft.com/office/powerpoint/2010/main" val="2972510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내지 사이즈 변경.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7554" cy="6858000"/>
          </a:xfrm>
          <a:prstGeom prst="rect">
            <a:avLst/>
          </a:prstGeom>
        </p:spPr>
      </p:pic>
    </p:spTree>
    <p:extLst>
      <p:ext uri="{BB962C8B-B14F-4D97-AF65-F5344CB8AC3E}">
        <p14:creationId xmlns:p14="http://schemas.microsoft.com/office/powerpoint/2010/main" val="3841918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a:prstGeom prst="rect">
            <a:avLst/>
          </a:prstGeo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pPr defTabSz="609493" latinLnBrk="0"/>
            <a:fld id="{3558E12C-C96A-9540-BF4D-72245E2CE3F5}" type="datetimeFigureOut">
              <a:rPr lang="ko-KR" altLang="en-US" sz="2400" smtClean="0">
                <a:solidFill>
                  <a:prstClr val="black"/>
                </a:solidFill>
              </a:rPr>
              <a:pPr defTabSz="609493" latinLnBrk="0"/>
              <a:t>2019-10-12</a:t>
            </a:fld>
            <a:endParaRPr lang="en-US" sz="2400">
              <a:solidFill>
                <a:prstClr val="black"/>
              </a:solidFill>
            </a:endParaRPr>
          </a:p>
        </p:txBody>
      </p:sp>
      <p:sp>
        <p:nvSpPr>
          <p:cNvPr id="5" name="Footer Placeholder 4"/>
          <p:cNvSpPr>
            <a:spLocks noGrp="1"/>
          </p:cNvSpPr>
          <p:nvPr>
            <p:ph type="ftr" sz="quarter" idx="11"/>
          </p:nvPr>
        </p:nvSpPr>
        <p:spPr>
          <a:xfrm>
            <a:off x="4165601" y="6356352"/>
            <a:ext cx="3860800" cy="365125"/>
          </a:xfrm>
          <a:prstGeom prst="rect">
            <a:avLst/>
          </a:prstGeom>
        </p:spPr>
        <p:txBody>
          <a:bodyPr/>
          <a:lstStyle/>
          <a:p>
            <a:pPr defTabSz="609493" latinLnBrk="0"/>
            <a:endParaRPr lang="en-US" sz="2400">
              <a:solidFill>
                <a:prstClr val="black"/>
              </a:solidFill>
            </a:endParaRPr>
          </a:p>
        </p:txBody>
      </p:sp>
      <p:sp>
        <p:nvSpPr>
          <p:cNvPr id="6" name="Slide Number Placeholder 5"/>
          <p:cNvSpPr>
            <a:spLocks noGrp="1"/>
          </p:cNvSpPr>
          <p:nvPr>
            <p:ph type="sldNum" sz="quarter" idx="12"/>
          </p:nvPr>
        </p:nvSpPr>
        <p:spPr>
          <a:xfrm>
            <a:off x="8737601" y="6356352"/>
            <a:ext cx="2844800" cy="365125"/>
          </a:xfrm>
          <a:prstGeom prst="rect">
            <a:avLst/>
          </a:prstGeom>
        </p:spPr>
        <p:txBody>
          <a:bodyPr/>
          <a:lstStyle/>
          <a:p>
            <a:pPr defTabSz="609493" latinLnBrk="0"/>
            <a:fld id="{926DED00-EA6C-E447-9EDD-BA536046A729}" type="slidenum">
              <a:rPr lang="en-US" altLang="ko-KR" sz="2400" smtClean="0">
                <a:solidFill>
                  <a:prstClr val="black"/>
                </a:solidFill>
              </a:rPr>
              <a:pPr defTabSz="609493" latinLnBrk="0"/>
              <a:t>‹#›</a:t>
            </a:fld>
            <a:endParaRPr lang="ko-KR" altLang="en-US" sz="2400">
              <a:solidFill>
                <a:prstClr val="black"/>
              </a:solidFill>
            </a:endParaRPr>
          </a:p>
        </p:txBody>
      </p:sp>
    </p:spTree>
    <p:extLst>
      <p:ext uri="{BB962C8B-B14F-4D97-AF65-F5344CB8AC3E}">
        <p14:creationId xmlns:p14="http://schemas.microsoft.com/office/powerpoint/2010/main" val="111647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1"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a:prstGeom prst="rect">
            <a:avLst/>
          </a:prstGeo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a:prstGeom prst="rect">
            <a:avLst/>
          </a:prstGeo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pPr defTabSz="609493" latinLnBrk="0"/>
            <a:fld id="{3558E12C-C96A-9540-BF4D-72245E2CE3F5}" type="datetimeFigureOut">
              <a:rPr lang="ko-KR" altLang="en-US" sz="2400" smtClean="0">
                <a:solidFill>
                  <a:prstClr val="black"/>
                </a:solidFill>
              </a:rPr>
              <a:pPr defTabSz="609493" latinLnBrk="0"/>
              <a:t>2019-10-12</a:t>
            </a:fld>
            <a:endParaRPr lang="en-US" sz="2400">
              <a:solidFill>
                <a:prstClr val="black"/>
              </a:solidFill>
            </a:endParaRPr>
          </a:p>
        </p:txBody>
      </p:sp>
      <p:sp>
        <p:nvSpPr>
          <p:cNvPr id="6" name="Footer Placeholder 5"/>
          <p:cNvSpPr>
            <a:spLocks noGrp="1"/>
          </p:cNvSpPr>
          <p:nvPr>
            <p:ph type="ftr" sz="quarter" idx="11"/>
          </p:nvPr>
        </p:nvSpPr>
        <p:spPr>
          <a:xfrm>
            <a:off x="4165601" y="6356352"/>
            <a:ext cx="3860800" cy="365125"/>
          </a:xfrm>
          <a:prstGeom prst="rect">
            <a:avLst/>
          </a:prstGeom>
        </p:spPr>
        <p:txBody>
          <a:bodyPr/>
          <a:lstStyle/>
          <a:p>
            <a:pPr defTabSz="609493" latinLnBrk="0"/>
            <a:endParaRPr lang="en-US" sz="2400">
              <a:solidFill>
                <a:prstClr val="black"/>
              </a:solidFill>
            </a:endParaRPr>
          </a:p>
        </p:txBody>
      </p:sp>
      <p:sp>
        <p:nvSpPr>
          <p:cNvPr id="7" name="Slide Number Placeholder 6"/>
          <p:cNvSpPr>
            <a:spLocks noGrp="1"/>
          </p:cNvSpPr>
          <p:nvPr>
            <p:ph type="sldNum" sz="quarter" idx="12"/>
          </p:nvPr>
        </p:nvSpPr>
        <p:spPr>
          <a:xfrm>
            <a:off x="8737601" y="6356352"/>
            <a:ext cx="2844800" cy="365125"/>
          </a:xfrm>
          <a:prstGeom prst="rect">
            <a:avLst/>
          </a:prstGeom>
        </p:spPr>
        <p:txBody>
          <a:bodyPr/>
          <a:lstStyle/>
          <a:p>
            <a:pPr defTabSz="609493" latinLnBrk="0"/>
            <a:fld id="{926DED00-EA6C-E447-9EDD-BA536046A729}" type="slidenum">
              <a:rPr lang="en-US" altLang="ko-KR" sz="2400" smtClean="0">
                <a:solidFill>
                  <a:prstClr val="black"/>
                </a:solidFill>
              </a:rPr>
              <a:pPr defTabSz="609493" latinLnBrk="0"/>
              <a:t>‹#›</a:t>
            </a:fld>
            <a:endParaRPr lang="ko-KR" altLang="en-US" sz="2400">
              <a:solidFill>
                <a:prstClr val="black"/>
              </a:solidFill>
            </a:endParaRPr>
          </a:p>
        </p:txBody>
      </p:sp>
    </p:spTree>
    <p:extLst>
      <p:ext uri="{BB962C8B-B14F-4D97-AF65-F5344CB8AC3E}">
        <p14:creationId xmlns:p14="http://schemas.microsoft.com/office/powerpoint/2010/main" val="18953737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1"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a:prstGeom prst="rect">
            <a:avLst/>
          </a:prstGeo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4"/>
            <a:ext cx="5389033" cy="639763"/>
          </a:xfrm>
          <a:prstGeom prst="rect">
            <a:avLst/>
          </a:prstGeo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a:prstGeom prst="rect">
            <a:avLst/>
          </a:prstGeo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2"/>
            <a:ext cx="2844800" cy="365125"/>
          </a:xfrm>
          <a:prstGeom prst="rect">
            <a:avLst/>
          </a:prstGeom>
        </p:spPr>
        <p:txBody>
          <a:bodyPr/>
          <a:lstStyle/>
          <a:p>
            <a:pPr defTabSz="609493" latinLnBrk="0"/>
            <a:fld id="{3558E12C-C96A-9540-BF4D-72245E2CE3F5}" type="datetimeFigureOut">
              <a:rPr lang="ko-KR" altLang="en-US" sz="2400" smtClean="0">
                <a:solidFill>
                  <a:prstClr val="black"/>
                </a:solidFill>
              </a:rPr>
              <a:pPr defTabSz="609493" latinLnBrk="0"/>
              <a:t>2019-10-12</a:t>
            </a:fld>
            <a:endParaRPr lang="en-US" sz="2400">
              <a:solidFill>
                <a:prstClr val="black"/>
              </a:solidFill>
            </a:endParaRPr>
          </a:p>
        </p:txBody>
      </p:sp>
      <p:sp>
        <p:nvSpPr>
          <p:cNvPr id="8" name="Footer Placeholder 7"/>
          <p:cNvSpPr>
            <a:spLocks noGrp="1"/>
          </p:cNvSpPr>
          <p:nvPr>
            <p:ph type="ftr" sz="quarter" idx="11"/>
          </p:nvPr>
        </p:nvSpPr>
        <p:spPr>
          <a:xfrm>
            <a:off x="4165601" y="6356352"/>
            <a:ext cx="3860800" cy="365125"/>
          </a:xfrm>
          <a:prstGeom prst="rect">
            <a:avLst/>
          </a:prstGeom>
        </p:spPr>
        <p:txBody>
          <a:bodyPr/>
          <a:lstStyle/>
          <a:p>
            <a:pPr defTabSz="609493" latinLnBrk="0"/>
            <a:endParaRPr lang="en-US" sz="2400">
              <a:solidFill>
                <a:prstClr val="black"/>
              </a:solidFill>
            </a:endParaRPr>
          </a:p>
        </p:txBody>
      </p:sp>
      <p:sp>
        <p:nvSpPr>
          <p:cNvPr id="9" name="Slide Number Placeholder 8"/>
          <p:cNvSpPr>
            <a:spLocks noGrp="1"/>
          </p:cNvSpPr>
          <p:nvPr>
            <p:ph type="sldNum" sz="quarter" idx="12"/>
          </p:nvPr>
        </p:nvSpPr>
        <p:spPr>
          <a:xfrm>
            <a:off x="8737601" y="6356352"/>
            <a:ext cx="2844800" cy="365125"/>
          </a:xfrm>
          <a:prstGeom prst="rect">
            <a:avLst/>
          </a:prstGeom>
        </p:spPr>
        <p:txBody>
          <a:bodyPr/>
          <a:lstStyle/>
          <a:p>
            <a:pPr defTabSz="609493" latinLnBrk="0"/>
            <a:fld id="{926DED00-EA6C-E447-9EDD-BA536046A729}" type="slidenum">
              <a:rPr lang="en-US" altLang="ko-KR" sz="2400" smtClean="0">
                <a:solidFill>
                  <a:prstClr val="black"/>
                </a:solidFill>
              </a:rPr>
              <a:pPr defTabSz="609493" latinLnBrk="0"/>
              <a:t>‹#›</a:t>
            </a:fld>
            <a:endParaRPr lang="ko-KR" altLang="en-US" sz="2400">
              <a:solidFill>
                <a:prstClr val="black"/>
              </a:solidFill>
            </a:endParaRPr>
          </a:p>
        </p:txBody>
      </p:sp>
    </p:spTree>
    <p:extLst>
      <p:ext uri="{BB962C8B-B14F-4D97-AF65-F5344CB8AC3E}">
        <p14:creationId xmlns:p14="http://schemas.microsoft.com/office/powerpoint/2010/main" val="1985657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6778"/>
            <a:ext cx="12192000"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a:t> Free PPT _ Click to add title</a:t>
            </a:r>
            <a:endParaRPr lang="ko-KR" altLang="en-US" dirty="0"/>
          </a:p>
        </p:txBody>
      </p:sp>
      <p:sp>
        <p:nvSpPr>
          <p:cNvPr id="3" name="Content Placeholder 2"/>
          <p:cNvSpPr>
            <a:spLocks noGrp="1"/>
          </p:cNvSpPr>
          <p:nvPr>
            <p:ph idx="1"/>
          </p:nvPr>
        </p:nvSpPr>
        <p:spPr>
          <a:xfrm>
            <a:off x="609600" y="1600201"/>
            <a:ext cx="10972800"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
        <p:nvSpPr>
          <p:cNvPr id="4" name="Content Placeholder 2"/>
          <p:cNvSpPr>
            <a:spLocks noGrp="1"/>
          </p:cNvSpPr>
          <p:nvPr>
            <p:ph idx="10"/>
          </p:nvPr>
        </p:nvSpPr>
        <p:spPr>
          <a:xfrm>
            <a:off x="623392" y="2276872"/>
            <a:ext cx="10972800" cy="3600400"/>
          </a:xfrm>
          <a:prstGeom prst="rect">
            <a:avLst/>
          </a:prstGeom>
        </p:spPr>
        <p:txBody>
          <a:bodyPr lIns="396000" anchor="t"/>
          <a:lstStyle>
            <a:lvl1pPr marL="0" indent="0">
              <a:buNone/>
              <a:defRPr sz="1400">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Tree>
    <p:extLst>
      <p:ext uri="{BB962C8B-B14F-4D97-AF65-F5344CB8AC3E}">
        <p14:creationId xmlns:p14="http://schemas.microsoft.com/office/powerpoint/2010/main" val="36940157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1"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52"/>
            <a:ext cx="2844800" cy="365125"/>
          </a:xfrm>
          <a:prstGeom prst="rect">
            <a:avLst/>
          </a:prstGeom>
        </p:spPr>
        <p:txBody>
          <a:bodyPr/>
          <a:lstStyle/>
          <a:p>
            <a:pPr defTabSz="609493" latinLnBrk="0"/>
            <a:fld id="{3558E12C-C96A-9540-BF4D-72245E2CE3F5}" type="datetimeFigureOut">
              <a:rPr lang="ko-KR" altLang="en-US" sz="2400" smtClean="0">
                <a:solidFill>
                  <a:prstClr val="black"/>
                </a:solidFill>
              </a:rPr>
              <a:pPr defTabSz="609493" latinLnBrk="0"/>
              <a:t>2019-10-12</a:t>
            </a:fld>
            <a:endParaRPr lang="en-US" sz="2400">
              <a:solidFill>
                <a:prstClr val="black"/>
              </a:solidFill>
            </a:endParaRPr>
          </a:p>
        </p:txBody>
      </p:sp>
      <p:sp>
        <p:nvSpPr>
          <p:cNvPr id="4" name="Footer Placeholder 3"/>
          <p:cNvSpPr>
            <a:spLocks noGrp="1"/>
          </p:cNvSpPr>
          <p:nvPr>
            <p:ph type="ftr" sz="quarter" idx="11"/>
          </p:nvPr>
        </p:nvSpPr>
        <p:spPr>
          <a:xfrm>
            <a:off x="4165601" y="6356352"/>
            <a:ext cx="3860800" cy="365125"/>
          </a:xfrm>
          <a:prstGeom prst="rect">
            <a:avLst/>
          </a:prstGeom>
        </p:spPr>
        <p:txBody>
          <a:bodyPr/>
          <a:lstStyle/>
          <a:p>
            <a:pPr defTabSz="609493" latinLnBrk="0"/>
            <a:endParaRPr lang="en-US" sz="2400">
              <a:solidFill>
                <a:prstClr val="black"/>
              </a:solidFill>
            </a:endParaRPr>
          </a:p>
        </p:txBody>
      </p:sp>
      <p:sp>
        <p:nvSpPr>
          <p:cNvPr id="5" name="Slide Number Placeholder 4"/>
          <p:cNvSpPr>
            <a:spLocks noGrp="1"/>
          </p:cNvSpPr>
          <p:nvPr>
            <p:ph type="sldNum" sz="quarter" idx="12"/>
          </p:nvPr>
        </p:nvSpPr>
        <p:spPr>
          <a:xfrm>
            <a:off x="8737601" y="6356352"/>
            <a:ext cx="2844800" cy="365125"/>
          </a:xfrm>
          <a:prstGeom prst="rect">
            <a:avLst/>
          </a:prstGeom>
        </p:spPr>
        <p:txBody>
          <a:bodyPr/>
          <a:lstStyle/>
          <a:p>
            <a:pPr defTabSz="609493" latinLnBrk="0"/>
            <a:fld id="{926DED00-EA6C-E447-9EDD-BA536046A729}" type="slidenum">
              <a:rPr lang="en-US" altLang="ko-KR" sz="2400" smtClean="0">
                <a:solidFill>
                  <a:prstClr val="black"/>
                </a:solidFill>
              </a:rPr>
              <a:pPr defTabSz="609493" latinLnBrk="0"/>
              <a:t>‹#›</a:t>
            </a:fld>
            <a:endParaRPr lang="ko-KR" altLang="en-US" sz="2400">
              <a:solidFill>
                <a:prstClr val="black"/>
              </a:solidFill>
            </a:endParaRPr>
          </a:p>
        </p:txBody>
      </p:sp>
    </p:spTree>
    <p:extLst>
      <p:ext uri="{BB962C8B-B14F-4D97-AF65-F5344CB8AC3E}">
        <p14:creationId xmlns:p14="http://schemas.microsoft.com/office/powerpoint/2010/main" val="12098497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2"/>
            <a:ext cx="2844800" cy="365125"/>
          </a:xfrm>
          <a:prstGeom prst="rect">
            <a:avLst/>
          </a:prstGeom>
        </p:spPr>
        <p:txBody>
          <a:bodyPr/>
          <a:lstStyle/>
          <a:p>
            <a:pPr defTabSz="609493" latinLnBrk="0"/>
            <a:fld id="{3558E12C-C96A-9540-BF4D-72245E2CE3F5}" type="datetimeFigureOut">
              <a:rPr lang="ko-KR" altLang="en-US" sz="2400" smtClean="0">
                <a:solidFill>
                  <a:prstClr val="black"/>
                </a:solidFill>
              </a:rPr>
              <a:pPr defTabSz="609493" latinLnBrk="0"/>
              <a:t>2019-10-12</a:t>
            </a:fld>
            <a:endParaRPr lang="en-US" sz="2400">
              <a:solidFill>
                <a:prstClr val="black"/>
              </a:solidFill>
            </a:endParaRPr>
          </a:p>
        </p:txBody>
      </p:sp>
      <p:sp>
        <p:nvSpPr>
          <p:cNvPr id="3" name="Footer Placeholder 2"/>
          <p:cNvSpPr>
            <a:spLocks noGrp="1"/>
          </p:cNvSpPr>
          <p:nvPr>
            <p:ph type="ftr" sz="quarter" idx="11"/>
          </p:nvPr>
        </p:nvSpPr>
        <p:spPr>
          <a:xfrm>
            <a:off x="4165601" y="6356352"/>
            <a:ext cx="3860800" cy="365125"/>
          </a:xfrm>
          <a:prstGeom prst="rect">
            <a:avLst/>
          </a:prstGeom>
        </p:spPr>
        <p:txBody>
          <a:bodyPr/>
          <a:lstStyle/>
          <a:p>
            <a:pPr defTabSz="609493" latinLnBrk="0"/>
            <a:endParaRPr lang="en-US" sz="2400">
              <a:solidFill>
                <a:prstClr val="black"/>
              </a:solidFill>
            </a:endParaRPr>
          </a:p>
        </p:txBody>
      </p:sp>
      <p:sp>
        <p:nvSpPr>
          <p:cNvPr id="4" name="Slide Number Placeholder 3"/>
          <p:cNvSpPr>
            <a:spLocks noGrp="1"/>
          </p:cNvSpPr>
          <p:nvPr>
            <p:ph type="sldNum" sz="quarter" idx="12"/>
          </p:nvPr>
        </p:nvSpPr>
        <p:spPr>
          <a:xfrm>
            <a:off x="8737601" y="6356352"/>
            <a:ext cx="2844800" cy="365125"/>
          </a:xfrm>
          <a:prstGeom prst="rect">
            <a:avLst/>
          </a:prstGeom>
        </p:spPr>
        <p:txBody>
          <a:bodyPr/>
          <a:lstStyle/>
          <a:p>
            <a:pPr defTabSz="609493" latinLnBrk="0"/>
            <a:fld id="{926DED00-EA6C-E447-9EDD-BA536046A729}" type="slidenum">
              <a:rPr lang="en-US" altLang="ko-KR" sz="2400" smtClean="0">
                <a:solidFill>
                  <a:prstClr val="black"/>
                </a:solidFill>
              </a:rPr>
              <a:pPr defTabSz="609493" latinLnBrk="0"/>
              <a:t>‹#›</a:t>
            </a:fld>
            <a:endParaRPr lang="ko-KR" altLang="en-US" sz="2400">
              <a:solidFill>
                <a:prstClr val="black"/>
              </a:solidFill>
            </a:endParaRPr>
          </a:p>
        </p:txBody>
      </p:sp>
    </p:spTree>
    <p:extLst>
      <p:ext uri="{BB962C8B-B14F-4D97-AF65-F5344CB8AC3E}">
        <p14:creationId xmlns:p14="http://schemas.microsoft.com/office/powerpoint/2010/main" val="33707975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1"/>
          </a:xfrm>
          <a:prstGeom prst="rect">
            <a:avLst/>
          </a:prstGeo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3" y="273053"/>
            <a:ext cx="6815667" cy="5853113"/>
          </a:xfrm>
          <a:prstGeom prst="rect">
            <a:avLst/>
          </a:prstGeo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a:prstGeom prst="rect">
            <a:avLst/>
          </a:prstGeo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pPr defTabSz="609493" latinLnBrk="0"/>
            <a:fld id="{3558E12C-C96A-9540-BF4D-72245E2CE3F5}" type="datetimeFigureOut">
              <a:rPr lang="ko-KR" altLang="en-US" sz="2400" smtClean="0">
                <a:solidFill>
                  <a:prstClr val="black"/>
                </a:solidFill>
              </a:rPr>
              <a:pPr defTabSz="609493" latinLnBrk="0"/>
              <a:t>2019-10-12</a:t>
            </a:fld>
            <a:endParaRPr lang="en-US" sz="2400">
              <a:solidFill>
                <a:prstClr val="black"/>
              </a:solidFill>
            </a:endParaRPr>
          </a:p>
        </p:txBody>
      </p:sp>
      <p:sp>
        <p:nvSpPr>
          <p:cNvPr id="6" name="Footer Placeholder 5"/>
          <p:cNvSpPr>
            <a:spLocks noGrp="1"/>
          </p:cNvSpPr>
          <p:nvPr>
            <p:ph type="ftr" sz="quarter" idx="11"/>
          </p:nvPr>
        </p:nvSpPr>
        <p:spPr>
          <a:xfrm>
            <a:off x="4165601" y="6356352"/>
            <a:ext cx="3860800" cy="365125"/>
          </a:xfrm>
          <a:prstGeom prst="rect">
            <a:avLst/>
          </a:prstGeom>
        </p:spPr>
        <p:txBody>
          <a:bodyPr/>
          <a:lstStyle/>
          <a:p>
            <a:pPr defTabSz="609493" latinLnBrk="0"/>
            <a:endParaRPr lang="en-US" sz="2400">
              <a:solidFill>
                <a:prstClr val="black"/>
              </a:solidFill>
            </a:endParaRPr>
          </a:p>
        </p:txBody>
      </p:sp>
      <p:sp>
        <p:nvSpPr>
          <p:cNvPr id="7" name="Slide Number Placeholder 6"/>
          <p:cNvSpPr>
            <a:spLocks noGrp="1"/>
          </p:cNvSpPr>
          <p:nvPr>
            <p:ph type="sldNum" sz="quarter" idx="12"/>
          </p:nvPr>
        </p:nvSpPr>
        <p:spPr>
          <a:xfrm>
            <a:off x="8737601" y="6356352"/>
            <a:ext cx="2844800" cy="365125"/>
          </a:xfrm>
          <a:prstGeom prst="rect">
            <a:avLst/>
          </a:prstGeom>
        </p:spPr>
        <p:txBody>
          <a:bodyPr/>
          <a:lstStyle/>
          <a:p>
            <a:pPr defTabSz="609493" latinLnBrk="0"/>
            <a:fld id="{926DED00-EA6C-E447-9EDD-BA536046A729}" type="slidenum">
              <a:rPr lang="en-US" altLang="ko-KR" sz="2400" smtClean="0">
                <a:solidFill>
                  <a:prstClr val="black"/>
                </a:solidFill>
              </a:rPr>
              <a:pPr defTabSz="609493" latinLnBrk="0"/>
              <a:t>‹#›</a:t>
            </a:fld>
            <a:endParaRPr lang="ko-KR" altLang="en-US" sz="2400">
              <a:solidFill>
                <a:prstClr val="black"/>
              </a:solidFill>
            </a:endParaRPr>
          </a:p>
        </p:txBody>
      </p:sp>
    </p:spTree>
    <p:extLst>
      <p:ext uri="{BB962C8B-B14F-4D97-AF65-F5344CB8AC3E}">
        <p14:creationId xmlns:p14="http://schemas.microsoft.com/office/powerpoint/2010/main" val="41035878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9"/>
          </a:xfrm>
          <a:prstGeom prst="rect">
            <a:avLst/>
          </a:prstGeo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a:prstGeom prst="rect">
            <a:avLst/>
          </a:prstGeo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718" y="5367339"/>
            <a:ext cx="7315200" cy="804863"/>
          </a:xfrm>
          <a:prstGeom prst="rect">
            <a:avLst/>
          </a:prstGeo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pPr defTabSz="609493" latinLnBrk="0"/>
            <a:fld id="{3558E12C-C96A-9540-BF4D-72245E2CE3F5}" type="datetimeFigureOut">
              <a:rPr lang="ko-KR" altLang="en-US" sz="2400" smtClean="0">
                <a:solidFill>
                  <a:prstClr val="black"/>
                </a:solidFill>
              </a:rPr>
              <a:pPr defTabSz="609493" latinLnBrk="0"/>
              <a:t>2019-10-12</a:t>
            </a:fld>
            <a:endParaRPr lang="en-US" sz="2400">
              <a:solidFill>
                <a:prstClr val="black"/>
              </a:solidFill>
            </a:endParaRPr>
          </a:p>
        </p:txBody>
      </p:sp>
      <p:sp>
        <p:nvSpPr>
          <p:cNvPr id="6" name="Footer Placeholder 5"/>
          <p:cNvSpPr>
            <a:spLocks noGrp="1"/>
          </p:cNvSpPr>
          <p:nvPr>
            <p:ph type="ftr" sz="quarter" idx="11"/>
          </p:nvPr>
        </p:nvSpPr>
        <p:spPr>
          <a:xfrm>
            <a:off x="4165601" y="6356352"/>
            <a:ext cx="3860800" cy="365125"/>
          </a:xfrm>
          <a:prstGeom prst="rect">
            <a:avLst/>
          </a:prstGeom>
        </p:spPr>
        <p:txBody>
          <a:bodyPr/>
          <a:lstStyle/>
          <a:p>
            <a:pPr defTabSz="609493" latinLnBrk="0"/>
            <a:endParaRPr lang="en-US" sz="2400">
              <a:solidFill>
                <a:prstClr val="black"/>
              </a:solidFill>
            </a:endParaRPr>
          </a:p>
        </p:txBody>
      </p:sp>
      <p:sp>
        <p:nvSpPr>
          <p:cNvPr id="7" name="Slide Number Placeholder 6"/>
          <p:cNvSpPr>
            <a:spLocks noGrp="1"/>
          </p:cNvSpPr>
          <p:nvPr>
            <p:ph type="sldNum" sz="quarter" idx="12"/>
          </p:nvPr>
        </p:nvSpPr>
        <p:spPr>
          <a:xfrm>
            <a:off x="8737601" y="6356352"/>
            <a:ext cx="2844800" cy="365125"/>
          </a:xfrm>
          <a:prstGeom prst="rect">
            <a:avLst/>
          </a:prstGeom>
        </p:spPr>
        <p:txBody>
          <a:bodyPr/>
          <a:lstStyle/>
          <a:p>
            <a:pPr defTabSz="609493" latinLnBrk="0"/>
            <a:fld id="{926DED00-EA6C-E447-9EDD-BA536046A729}" type="slidenum">
              <a:rPr lang="en-US" altLang="ko-KR" sz="2400" smtClean="0">
                <a:solidFill>
                  <a:prstClr val="black"/>
                </a:solidFill>
              </a:rPr>
              <a:pPr defTabSz="609493" latinLnBrk="0"/>
              <a:t>‹#›</a:t>
            </a:fld>
            <a:endParaRPr lang="ko-KR" altLang="en-US" sz="2400">
              <a:solidFill>
                <a:prstClr val="black"/>
              </a:solidFill>
            </a:endParaRPr>
          </a:p>
        </p:txBody>
      </p:sp>
    </p:spTree>
    <p:extLst>
      <p:ext uri="{BB962C8B-B14F-4D97-AF65-F5344CB8AC3E}">
        <p14:creationId xmlns:p14="http://schemas.microsoft.com/office/powerpoint/2010/main" val="23475401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1"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2"/>
            <a:ext cx="10972801"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pPr defTabSz="609493" latinLnBrk="0"/>
            <a:fld id="{3558E12C-C96A-9540-BF4D-72245E2CE3F5}" type="datetimeFigureOut">
              <a:rPr lang="ko-KR" altLang="en-US" sz="2400" smtClean="0">
                <a:solidFill>
                  <a:prstClr val="black"/>
                </a:solidFill>
              </a:rPr>
              <a:pPr defTabSz="609493" latinLnBrk="0"/>
              <a:t>2019-10-12</a:t>
            </a:fld>
            <a:endParaRPr lang="en-US" sz="2400">
              <a:solidFill>
                <a:prstClr val="black"/>
              </a:solidFill>
            </a:endParaRPr>
          </a:p>
        </p:txBody>
      </p:sp>
      <p:sp>
        <p:nvSpPr>
          <p:cNvPr id="5" name="Footer Placeholder 4"/>
          <p:cNvSpPr>
            <a:spLocks noGrp="1"/>
          </p:cNvSpPr>
          <p:nvPr>
            <p:ph type="ftr" sz="quarter" idx="11"/>
          </p:nvPr>
        </p:nvSpPr>
        <p:spPr>
          <a:xfrm>
            <a:off x="4165601" y="6356352"/>
            <a:ext cx="3860800" cy="365125"/>
          </a:xfrm>
          <a:prstGeom prst="rect">
            <a:avLst/>
          </a:prstGeom>
        </p:spPr>
        <p:txBody>
          <a:bodyPr/>
          <a:lstStyle/>
          <a:p>
            <a:pPr defTabSz="609493" latinLnBrk="0"/>
            <a:endParaRPr lang="en-US" sz="2400">
              <a:solidFill>
                <a:prstClr val="black"/>
              </a:solidFill>
            </a:endParaRPr>
          </a:p>
        </p:txBody>
      </p:sp>
      <p:sp>
        <p:nvSpPr>
          <p:cNvPr id="6" name="Slide Number Placeholder 5"/>
          <p:cNvSpPr>
            <a:spLocks noGrp="1"/>
          </p:cNvSpPr>
          <p:nvPr>
            <p:ph type="sldNum" sz="quarter" idx="12"/>
          </p:nvPr>
        </p:nvSpPr>
        <p:spPr>
          <a:xfrm>
            <a:off x="8737601" y="6356352"/>
            <a:ext cx="2844800" cy="365125"/>
          </a:xfrm>
          <a:prstGeom prst="rect">
            <a:avLst/>
          </a:prstGeom>
        </p:spPr>
        <p:txBody>
          <a:bodyPr/>
          <a:lstStyle/>
          <a:p>
            <a:pPr defTabSz="609493" latinLnBrk="0"/>
            <a:fld id="{926DED00-EA6C-E447-9EDD-BA536046A729}" type="slidenum">
              <a:rPr lang="en-US" altLang="ko-KR" sz="2400" smtClean="0">
                <a:solidFill>
                  <a:prstClr val="black"/>
                </a:solidFill>
              </a:rPr>
              <a:pPr defTabSz="609493" latinLnBrk="0"/>
              <a:t>‹#›</a:t>
            </a:fld>
            <a:endParaRPr lang="ko-KR" altLang="en-US" sz="2400">
              <a:solidFill>
                <a:prstClr val="black"/>
              </a:solidFill>
            </a:endParaRPr>
          </a:p>
        </p:txBody>
      </p:sp>
    </p:spTree>
    <p:extLst>
      <p:ext uri="{BB962C8B-B14F-4D97-AF65-F5344CB8AC3E}">
        <p14:creationId xmlns:p14="http://schemas.microsoft.com/office/powerpoint/2010/main" val="8013197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pPr defTabSz="609493" latinLnBrk="0"/>
            <a:fld id="{3558E12C-C96A-9540-BF4D-72245E2CE3F5}" type="datetimeFigureOut">
              <a:rPr lang="ko-KR" altLang="en-US" sz="2400" smtClean="0">
                <a:solidFill>
                  <a:prstClr val="black"/>
                </a:solidFill>
              </a:rPr>
              <a:pPr defTabSz="609493" latinLnBrk="0"/>
              <a:t>2019-10-12</a:t>
            </a:fld>
            <a:endParaRPr lang="en-US" sz="2400">
              <a:solidFill>
                <a:prstClr val="black"/>
              </a:solidFill>
            </a:endParaRPr>
          </a:p>
        </p:txBody>
      </p:sp>
      <p:sp>
        <p:nvSpPr>
          <p:cNvPr id="5" name="Footer Placeholder 4"/>
          <p:cNvSpPr>
            <a:spLocks noGrp="1"/>
          </p:cNvSpPr>
          <p:nvPr>
            <p:ph type="ftr" sz="quarter" idx="11"/>
          </p:nvPr>
        </p:nvSpPr>
        <p:spPr>
          <a:xfrm>
            <a:off x="4165601" y="6356352"/>
            <a:ext cx="3860800" cy="365125"/>
          </a:xfrm>
          <a:prstGeom prst="rect">
            <a:avLst/>
          </a:prstGeom>
        </p:spPr>
        <p:txBody>
          <a:bodyPr/>
          <a:lstStyle/>
          <a:p>
            <a:pPr defTabSz="609493" latinLnBrk="0"/>
            <a:endParaRPr lang="en-US" sz="2400">
              <a:solidFill>
                <a:prstClr val="black"/>
              </a:solidFill>
            </a:endParaRPr>
          </a:p>
        </p:txBody>
      </p:sp>
      <p:sp>
        <p:nvSpPr>
          <p:cNvPr id="6" name="Slide Number Placeholder 5"/>
          <p:cNvSpPr>
            <a:spLocks noGrp="1"/>
          </p:cNvSpPr>
          <p:nvPr>
            <p:ph type="sldNum" sz="quarter" idx="12"/>
          </p:nvPr>
        </p:nvSpPr>
        <p:spPr>
          <a:xfrm>
            <a:off x="8737601" y="6356352"/>
            <a:ext cx="2844800" cy="365125"/>
          </a:xfrm>
          <a:prstGeom prst="rect">
            <a:avLst/>
          </a:prstGeom>
        </p:spPr>
        <p:txBody>
          <a:bodyPr/>
          <a:lstStyle/>
          <a:p>
            <a:pPr defTabSz="609493" latinLnBrk="0"/>
            <a:fld id="{926DED00-EA6C-E447-9EDD-BA536046A729}" type="slidenum">
              <a:rPr lang="en-US" altLang="ko-KR" sz="2400" smtClean="0">
                <a:solidFill>
                  <a:prstClr val="black"/>
                </a:solidFill>
              </a:rPr>
              <a:pPr defTabSz="609493" latinLnBrk="0"/>
              <a:t>‹#›</a:t>
            </a:fld>
            <a:endParaRPr lang="ko-KR" altLang="en-US" sz="2400">
              <a:solidFill>
                <a:prstClr val="black"/>
              </a:solidFill>
            </a:endParaRPr>
          </a:p>
        </p:txBody>
      </p:sp>
    </p:spTree>
    <p:extLst>
      <p:ext uri="{BB962C8B-B14F-4D97-AF65-F5344CB8AC3E}">
        <p14:creationId xmlns:p14="http://schemas.microsoft.com/office/powerpoint/2010/main" val="14112391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제목 슬라이드">
    <p:spTree>
      <p:nvGrpSpPr>
        <p:cNvPr id="1" name=""/>
        <p:cNvGrpSpPr/>
        <p:nvPr/>
      </p:nvGrpSpPr>
      <p:grpSpPr>
        <a:xfrm>
          <a:off x="0" y="0"/>
          <a:ext cx="0" cy="0"/>
          <a:chOff x="0" y="0"/>
          <a:chExt cx="0" cy="0"/>
        </a:xfrm>
      </p:grpSpPr>
      <p:sp>
        <p:nvSpPr>
          <p:cNvPr id="3" name="부제목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a:t>마스터 부제목 스타일 편집</a:t>
            </a:r>
          </a:p>
        </p:txBody>
      </p:sp>
      <p:sp>
        <p:nvSpPr>
          <p:cNvPr id="4" name="날짜 개체 틀 3"/>
          <p:cNvSpPr>
            <a:spLocks noGrp="1"/>
          </p:cNvSpPr>
          <p:nvPr>
            <p:ph type="dt" sz="half" idx="10"/>
          </p:nvPr>
        </p:nvSpPr>
        <p:spPr>
          <a:xfrm>
            <a:off x="609600" y="6356351"/>
            <a:ext cx="2844800" cy="365125"/>
          </a:xfrm>
          <a:prstGeom prst="rect">
            <a:avLst/>
          </a:prstGeom>
        </p:spPr>
        <p:txBody>
          <a:bodyPr/>
          <a:lstStyle/>
          <a:p>
            <a:fld id="{E20AA0C3-A2A5-4690-A746-A15702A835B0}" type="datetimeFigureOut">
              <a:rPr lang="ko-KR" altLang="en-US" smtClean="0"/>
              <a:t>2019-10-12</a:t>
            </a:fld>
            <a:endParaRPr lang="ko-KR" altLang="en-US"/>
          </a:p>
        </p:txBody>
      </p:sp>
      <p:sp>
        <p:nvSpPr>
          <p:cNvPr id="5" name="바닥글 개체 틀 4"/>
          <p:cNvSpPr>
            <a:spLocks noGrp="1"/>
          </p:cNvSpPr>
          <p:nvPr>
            <p:ph type="ftr" sz="quarter" idx="11"/>
          </p:nvPr>
        </p:nvSpPr>
        <p:spPr>
          <a:xfrm>
            <a:off x="4165600" y="6356351"/>
            <a:ext cx="3860800" cy="365125"/>
          </a:xfrm>
          <a:prstGeom prst="rect">
            <a:avLst/>
          </a:prstGeom>
        </p:spPr>
        <p:txBody>
          <a:bodyPr/>
          <a:lstStyle/>
          <a:p>
            <a:endParaRPr lang="ko-KR" altLang="en-US"/>
          </a:p>
        </p:txBody>
      </p:sp>
      <p:sp>
        <p:nvSpPr>
          <p:cNvPr id="6" name="슬라이드 번호 개체 틀 5"/>
          <p:cNvSpPr>
            <a:spLocks noGrp="1"/>
          </p:cNvSpPr>
          <p:nvPr>
            <p:ph type="sldNum" sz="quarter" idx="12"/>
          </p:nvPr>
        </p:nvSpPr>
        <p:spPr>
          <a:xfrm>
            <a:off x="8737600" y="6356351"/>
            <a:ext cx="2844800" cy="365125"/>
          </a:xfrm>
          <a:prstGeom prst="rect">
            <a:avLst/>
          </a:prstGeom>
        </p:spPr>
        <p:txBody>
          <a:bodyPr/>
          <a:lstStyle/>
          <a:p>
            <a:fld id="{2288EAB8-A1C2-4A3E-89CC-3F51FBEA2871}" type="slidenum">
              <a:rPr lang="ko-KR" altLang="en-US" smtClean="0"/>
              <a:t>‹#›</a:t>
            </a:fld>
            <a:endParaRPr lang="ko-KR" altLang="en-US"/>
          </a:p>
        </p:txBody>
      </p:sp>
    </p:spTree>
    <p:extLst>
      <p:ext uri="{BB962C8B-B14F-4D97-AF65-F5344CB8AC3E}">
        <p14:creationId xmlns:p14="http://schemas.microsoft.com/office/powerpoint/2010/main" val="2470330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59563" y="0"/>
            <a:ext cx="10032437"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a:t>Free PPT _ Click to add title</a:t>
            </a:r>
            <a:endParaRPr lang="ko-KR" altLang="en-US" dirty="0"/>
          </a:p>
        </p:txBody>
      </p:sp>
      <p:sp>
        <p:nvSpPr>
          <p:cNvPr id="4" name="Content Placeholder 2"/>
          <p:cNvSpPr>
            <a:spLocks noGrp="1"/>
          </p:cNvSpPr>
          <p:nvPr>
            <p:ph idx="1"/>
          </p:nvPr>
        </p:nvSpPr>
        <p:spPr>
          <a:xfrm>
            <a:off x="2831637" y="1268760"/>
            <a:ext cx="8750763"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
        <p:nvSpPr>
          <p:cNvPr id="5" name="Content Placeholder 2"/>
          <p:cNvSpPr>
            <a:spLocks noGrp="1"/>
          </p:cNvSpPr>
          <p:nvPr>
            <p:ph idx="10"/>
          </p:nvPr>
        </p:nvSpPr>
        <p:spPr>
          <a:xfrm>
            <a:off x="2845429" y="1844825"/>
            <a:ext cx="8750763" cy="4147865"/>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a:t>Click to edit Master text styles</a:t>
            </a:r>
          </a:p>
        </p:txBody>
      </p:sp>
    </p:spTree>
    <p:extLst>
      <p:ext uri="{BB962C8B-B14F-4D97-AF65-F5344CB8AC3E}">
        <p14:creationId xmlns:p14="http://schemas.microsoft.com/office/powerpoint/2010/main" val="2326818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8DCCD61-643D-44A5-A450-3A42A50CBC1E}" type="datetimeFigureOut">
              <a:rPr lang="en-US" smtClean="0"/>
              <a:t>10/12/2019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656086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DCCD61-643D-44A5-A450-3A42A50CBC1E}" type="datetimeFigureOut">
              <a:rPr lang="en-US" smtClean="0"/>
              <a:t>10/12/2019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924286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DCCD61-643D-44A5-A450-3A42A50CBC1E}" type="datetimeFigureOut">
              <a:rPr lang="en-US" smtClean="0"/>
              <a:t>10/12/2019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3277933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DCCD61-643D-44A5-A450-3A42A50CBC1E}" type="datetimeFigureOut">
              <a:rPr lang="en-US" smtClean="0"/>
              <a:t>10/12/2019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778790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DCCD61-643D-44A5-A450-3A42A50CBC1E}" type="datetimeFigureOut">
              <a:rPr lang="en-US" smtClean="0"/>
              <a:t>10/12/2019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2919811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DCCD61-643D-44A5-A450-3A42A50CBC1E}" type="datetimeFigureOut">
              <a:rPr lang="en-US" smtClean="0"/>
              <a:t>10/12/2019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8181198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7338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Lst>
  <p:txStyles>
    <p:titleStyle>
      <a:lvl1pPr algn="l" defTabSz="914400" rtl="0" eaLnBrk="1" latinLnBrk="1" hangingPunct="1">
        <a:spcBef>
          <a:spcPct val="0"/>
        </a:spcBef>
        <a:buNone/>
        <a:defRPr sz="40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DCCD61-643D-44A5-A450-3A42A50CBC1E}" type="datetimeFigureOut">
              <a:rPr lang="en-US" smtClean="0"/>
              <a:t>10/12/2019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F0832-F084-422D-97D1-AF848F4F2C34}" type="slidenum">
              <a:rPr lang="en-US" smtClean="0"/>
              <a:t>‹#›</a:t>
            </a:fld>
            <a:endParaRPr lang="en-US"/>
          </a:p>
        </p:txBody>
      </p:sp>
    </p:spTree>
    <p:extLst>
      <p:ext uri="{BB962C8B-B14F-4D97-AF65-F5344CB8AC3E}">
        <p14:creationId xmlns:p14="http://schemas.microsoft.com/office/powerpoint/2010/main" val="328635735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299229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609493"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609493" rtl="0" eaLnBrk="1" latinLnBrk="0" hangingPunct="1">
        <a:spcBef>
          <a:spcPct val="20000"/>
        </a:spcBef>
        <a:buFont typeface="Arial"/>
        <a:buChar char="•"/>
        <a:defRPr sz="4300" kern="1200">
          <a:solidFill>
            <a:schemeClr val="tx1"/>
          </a:solidFill>
          <a:latin typeface="+mn-lt"/>
          <a:ea typeface="+mn-ea"/>
          <a:cs typeface="+mn-cs"/>
        </a:defRPr>
      </a:lvl1pPr>
      <a:lvl2pPr marL="990427" indent="-380933" algn="l" defTabSz="609493" rtl="0" eaLnBrk="1" latinLnBrk="0" hangingPunct="1">
        <a:spcBef>
          <a:spcPct val="20000"/>
        </a:spcBef>
        <a:buFont typeface="Arial"/>
        <a:buChar char="–"/>
        <a:defRPr sz="3700" kern="1200">
          <a:solidFill>
            <a:schemeClr val="tx1"/>
          </a:solidFill>
          <a:latin typeface="+mn-lt"/>
          <a:ea typeface="+mn-ea"/>
          <a:cs typeface="+mn-cs"/>
        </a:defRPr>
      </a:lvl2pPr>
      <a:lvl3pPr marL="1523733" indent="-304747" algn="l" defTabSz="609493" rtl="0" eaLnBrk="1" latinLnBrk="0" hangingPunct="1">
        <a:spcBef>
          <a:spcPct val="20000"/>
        </a:spcBef>
        <a:buFont typeface="Arial"/>
        <a:buChar char="•"/>
        <a:defRPr sz="3200" kern="1200">
          <a:solidFill>
            <a:schemeClr val="tx1"/>
          </a:solidFill>
          <a:latin typeface="+mn-lt"/>
          <a:ea typeface="+mn-ea"/>
          <a:cs typeface="+mn-cs"/>
        </a:defRPr>
      </a:lvl3pPr>
      <a:lvl4pPr marL="2133227" indent="-304747" algn="l" defTabSz="609493" rtl="0" eaLnBrk="1" latinLnBrk="0" hangingPunct="1">
        <a:spcBef>
          <a:spcPct val="20000"/>
        </a:spcBef>
        <a:buFont typeface="Arial"/>
        <a:buChar char="–"/>
        <a:defRPr sz="2700" kern="1200">
          <a:solidFill>
            <a:schemeClr val="tx1"/>
          </a:solidFill>
          <a:latin typeface="+mn-lt"/>
          <a:ea typeface="+mn-ea"/>
          <a:cs typeface="+mn-cs"/>
        </a:defRPr>
      </a:lvl4pPr>
      <a:lvl5pPr marL="2742720" indent="-304747" algn="l" defTabSz="609493" rtl="0" eaLnBrk="1" latinLnBrk="0" hangingPunct="1">
        <a:spcBef>
          <a:spcPct val="20000"/>
        </a:spcBef>
        <a:buFont typeface="Arial"/>
        <a:buChar char="»"/>
        <a:defRPr sz="2700" kern="1200">
          <a:solidFill>
            <a:schemeClr val="tx1"/>
          </a:solidFill>
          <a:latin typeface="+mn-lt"/>
          <a:ea typeface="+mn-ea"/>
          <a:cs typeface="+mn-cs"/>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0885851"/>
      </p:ext>
    </p:extLst>
  </p:cSld>
  <p:clrMap bg1="lt1" tx1="dk1" bg2="lt2" tx2="dk2" accent1="accent1" accent2="accent2" accent3="accent3" accent4="accent4" accent5="accent5" accent6="accent6" hlink="hlink" folHlink="folHlink"/>
  <p:sldLayoutIdLst>
    <p:sldLayoutId id="2147483686"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emf"/><Relationship Id="rId4" Type="http://schemas.openxmlformats.org/officeDocument/2006/relationships/image" Target="../media/image19.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4.emf"/><Relationship Id="rId4" Type="http://schemas.openxmlformats.org/officeDocument/2006/relationships/image" Target="../media/image23.emf"/></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emf"/></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2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emf"/><Relationship Id="rId4" Type="http://schemas.openxmlformats.org/officeDocument/2006/relationships/image" Target="../media/image19.emf"/></Relationships>
</file>

<file path=ppt/slides/_rels/slide2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2.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5.emf"/><Relationship Id="rId4" Type="http://schemas.openxmlformats.org/officeDocument/2006/relationships/image" Target="../media/image34.emf"/></Relationships>
</file>

<file path=ppt/slides/_rels/slide2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8.emf"/></Relationships>
</file>

<file path=ppt/slides/_rels/slide29.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1.emf"/></Relationships>
</file>

<file path=ppt/slides/_rels/slide31.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3.e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542800" y="5517233"/>
            <a:ext cx="9144000" cy="830997"/>
          </a:xfrm>
          <a:prstGeom prst="rect">
            <a:avLst/>
          </a:prstGeom>
          <a:noFill/>
        </p:spPr>
        <p:txBody>
          <a:bodyPr wrap="square">
            <a:spAutoFit/>
          </a:bodyPr>
          <a:lstStyle/>
          <a:p>
            <a:pPr algn="ctr">
              <a:defRPr/>
            </a:pPr>
            <a:r>
              <a:rPr lang="en-US" altLang="ko-KR" sz="2000" b="1" dirty="0">
                <a:solidFill>
                  <a:schemeClr val="tx1">
                    <a:lumMod val="75000"/>
                    <a:lumOff val="25000"/>
                  </a:schemeClr>
                </a:solidFill>
                <a:latin typeface="Arial" pitchFamily="34" charset="0"/>
                <a:cs typeface="Arial" pitchFamily="34" charset="0"/>
              </a:rPr>
              <a:t>Sang Yong Kim</a:t>
            </a:r>
          </a:p>
          <a:p>
            <a:pPr algn="ctr">
              <a:defRPr/>
            </a:pPr>
            <a:r>
              <a:rPr lang="en-US" altLang="ko-KR" sz="1400" b="1" dirty="0">
                <a:solidFill>
                  <a:schemeClr val="tx1">
                    <a:lumMod val="75000"/>
                    <a:lumOff val="25000"/>
                  </a:schemeClr>
                </a:solidFill>
                <a:latin typeface="Arial" pitchFamily="34" charset="0"/>
                <a:cs typeface="Arial" pitchFamily="34" charset="0"/>
              </a:rPr>
              <a:t>Division of Endocrinology and Metabolism, </a:t>
            </a:r>
          </a:p>
          <a:p>
            <a:pPr algn="ctr">
              <a:defRPr/>
            </a:pPr>
            <a:r>
              <a:rPr lang="en-US" altLang="ko-KR" sz="1400" b="1" dirty="0">
                <a:solidFill>
                  <a:schemeClr val="tx1">
                    <a:lumMod val="75000"/>
                    <a:lumOff val="25000"/>
                  </a:schemeClr>
                </a:solidFill>
                <a:latin typeface="Arial" pitchFamily="34" charset="0"/>
                <a:cs typeface="Arial" pitchFamily="34" charset="0"/>
              </a:rPr>
              <a:t>School of Medicine, </a:t>
            </a:r>
            <a:r>
              <a:rPr lang="en-US" altLang="ko-KR" sz="1400" b="1" dirty="0" err="1">
                <a:solidFill>
                  <a:schemeClr val="tx1">
                    <a:lumMod val="75000"/>
                    <a:lumOff val="25000"/>
                  </a:schemeClr>
                </a:solidFill>
                <a:latin typeface="Arial" pitchFamily="34" charset="0"/>
                <a:cs typeface="Arial" pitchFamily="34" charset="0"/>
              </a:rPr>
              <a:t>Chosun</a:t>
            </a:r>
            <a:r>
              <a:rPr lang="en-US" altLang="ko-KR" sz="1400" b="1" dirty="0">
                <a:solidFill>
                  <a:schemeClr val="tx1">
                    <a:lumMod val="75000"/>
                    <a:lumOff val="25000"/>
                  </a:schemeClr>
                </a:solidFill>
                <a:latin typeface="Arial" pitchFamily="34" charset="0"/>
                <a:cs typeface="Arial" pitchFamily="34" charset="0"/>
              </a:rPr>
              <a:t> University</a:t>
            </a:r>
          </a:p>
        </p:txBody>
      </p:sp>
      <p:sp>
        <p:nvSpPr>
          <p:cNvPr id="4" name="TextBox 1"/>
          <p:cNvSpPr txBox="1">
            <a:spLocks noChangeArrowheads="1"/>
          </p:cNvSpPr>
          <p:nvPr/>
        </p:nvSpPr>
        <p:spPr bwMode="auto">
          <a:xfrm>
            <a:off x="18800" y="3933056"/>
            <a:ext cx="12192000" cy="954107"/>
          </a:xfrm>
          <a:prstGeom prst="rect">
            <a:avLst/>
          </a:prstGeom>
          <a:noFill/>
          <a:ln w="9525">
            <a:noFill/>
            <a:miter lim="800000"/>
            <a:headEnd/>
            <a:tailEnd/>
          </a:ln>
        </p:spPr>
        <p:txBody>
          <a:bodyPr wrap="square">
            <a:spAutoFit/>
          </a:bodyPr>
          <a:lstStyle/>
          <a:p>
            <a:pPr algn="ctr"/>
            <a:r>
              <a:rPr lang="en-US" altLang="ko-KR" sz="3200" b="1" dirty="0">
                <a:solidFill>
                  <a:schemeClr val="tx1">
                    <a:lumMod val="75000"/>
                    <a:lumOff val="25000"/>
                  </a:schemeClr>
                </a:solidFill>
                <a:effectLst>
                  <a:outerShdw blurRad="38100" dist="38100" dir="2700000" algn="tl">
                    <a:srgbClr val="000000">
                      <a:alpha val="43137"/>
                    </a:srgbClr>
                  </a:outerShdw>
                </a:effectLst>
                <a:latin typeface="Arial" pitchFamily="34" charset="0"/>
                <a:cs typeface="Arial" pitchFamily="34" charset="0"/>
              </a:rPr>
              <a:t>Guideline Updates in Diabetes: Hypertension</a:t>
            </a:r>
            <a:r>
              <a:rPr lang="en-US" altLang="ko-KR" sz="800" b="1" dirty="0">
                <a:solidFill>
                  <a:schemeClr val="tx1">
                    <a:lumMod val="75000"/>
                    <a:lumOff val="25000"/>
                  </a:schemeClr>
                </a:solidFill>
                <a:effectLst>
                  <a:outerShdw blurRad="38100" dist="38100" dir="2700000" algn="tl">
                    <a:srgbClr val="000000">
                      <a:alpha val="43137"/>
                    </a:srgbClr>
                  </a:outerShdw>
                </a:effectLst>
                <a:latin typeface="Arial" pitchFamily="34" charset="0"/>
                <a:cs typeface="Arial" pitchFamily="34" charset="0"/>
              </a:rPr>
              <a:t> </a:t>
            </a:r>
          </a:p>
          <a:p>
            <a:pPr algn="ctr"/>
            <a:r>
              <a:rPr lang="en-US" altLang="ko-KR" sz="2400" dirty="0"/>
              <a:t>The New Guideline from Korean Diabetes Association 2019</a:t>
            </a:r>
            <a:endParaRPr lang="en-US" altLang="ko-KR" sz="2400" b="1" dirty="0">
              <a:solidFill>
                <a:schemeClr val="tx1">
                  <a:lumMod val="75000"/>
                  <a:lumOff val="25000"/>
                </a:schemeClr>
              </a:solidFill>
              <a:latin typeface="Arial" pitchFamily="34" charset="0"/>
              <a:ea typeface="맑은 고딕" pitchFamily="50" charset="-127"/>
              <a:cs typeface="Arial" pitchFamily="34" charset="0"/>
            </a:endParaRPr>
          </a:p>
        </p:txBody>
      </p:sp>
    </p:spTree>
    <p:extLst>
      <p:ext uri="{BB962C8B-B14F-4D97-AF65-F5344CB8AC3E}">
        <p14:creationId xmlns:p14="http://schemas.microsoft.com/office/powerpoint/2010/main" val="1941221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ko-KR" dirty="0"/>
              <a:t> </a:t>
            </a:r>
            <a:r>
              <a:rPr lang="en-US" altLang="ko-KR" sz="2800" dirty="0"/>
              <a:t> Objection for the traditional target of SBP – ACCORD trial</a:t>
            </a:r>
            <a:endParaRPr lang="ko-KR" altLang="en-US" sz="2800" dirty="0"/>
          </a:p>
        </p:txBody>
      </p:sp>
      <p:sp>
        <p:nvSpPr>
          <p:cNvPr id="8" name="Text Box 19"/>
          <p:cNvSpPr txBox="1">
            <a:spLocks noChangeArrowheads="1"/>
          </p:cNvSpPr>
          <p:nvPr/>
        </p:nvSpPr>
        <p:spPr bwMode="auto">
          <a:xfrm>
            <a:off x="9048328" y="6540659"/>
            <a:ext cx="2613216" cy="276999"/>
          </a:xfrm>
          <a:prstGeom prst="rect">
            <a:avLst/>
          </a:prstGeom>
          <a:noFill/>
          <a:ln w="9525">
            <a:noFill/>
            <a:miter lim="800000"/>
            <a:headEnd/>
            <a:tailEnd/>
          </a:ln>
        </p:spPr>
        <p:txBody>
          <a:bodyPr wrap="none">
            <a:spAutoFit/>
          </a:bodyPr>
          <a:lstStyle/>
          <a:p>
            <a:r>
              <a:rPr lang="de-DE" altLang="ko-KR" sz="1200" dirty="0"/>
              <a:t>N Engl J Med 362:1575–1585;2010</a:t>
            </a:r>
            <a:endParaRPr lang="ko-KR" altLang="en-US" sz="1200" dirty="0"/>
          </a:p>
        </p:txBody>
      </p:sp>
      <p:pic>
        <p:nvPicPr>
          <p:cNvPr id="2" name="그림 1"/>
          <p:cNvPicPr>
            <a:picLocks noChangeAspect="1"/>
          </p:cNvPicPr>
          <p:nvPr/>
        </p:nvPicPr>
        <p:blipFill>
          <a:blip r:embed="rId3"/>
          <a:stretch>
            <a:fillRect/>
          </a:stretch>
        </p:blipFill>
        <p:spPr>
          <a:xfrm>
            <a:off x="5303912" y="1412775"/>
            <a:ext cx="6552728" cy="5113887"/>
          </a:xfrm>
          <a:prstGeom prst="rect">
            <a:avLst/>
          </a:prstGeom>
          <a:ln w="19050">
            <a:solidFill>
              <a:schemeClr val="tx1"/>
            </a:solidFill>
          </a:ln>
        </p:spPr>
      </p:pic>
      <p:pic>
        <p:nvPicPr>
          <p:cNvPr id="3" name="그림 2"/>
          <p:cNvPicPr>
            <a:picLocks noChangeAspect="1"/>
          </p:cNvPicPr>
          <p:nvPr/>
        </p:nvPicPr>
        <p:blipFill>
          <a:blip r:embed="rId4"/>
          <a:stretch>
            <a:fillRect/>
          </a:stretch>
        </p:blipFill>
        <p:spPr>
          <a:xfrm>
            <a:off x="695400" y="1412776"/>
            <a:ext cx="4392488" cy="4392488"/>
          </a:xfrm>
          <a:prstGeom prst="rect">
            <a:avLst/>
          </a:prstGeom>
          <a:ln w="15875">
            <a:solidFill>
              <a:schemeClr val="tx1"/>
            </a:solidFill>
          </a:ln>
        </p:spPr>
      </p:pic>
      <p:sp>
        <p:nvSpPr>
          <p:cNvPr id="5" name="TextBox 4"/>
          <p:cNvSpPr txBox="1"/>
          <p:nvPr/>
        </p:nvSpPr>
        <p:spPr>
          <a:xfrm>
            <a:off x="3857840" y="2996952"/>
            <a:ext cx="1287262" cy="369332"/>
          </a:xfrm>
          <a:prstGeom prst="rect">
            <a:avLst/>
          </a:prstGeom>
          <a:noFill/>
        </p:spPr>
        <p:txBody>
          <a:bodyPr wrap="square" rtlCol="0">
            <a:spAutoFit/>
          </a:bodyPr>
          <a:lstStyle/>
          <a:p>
            <a:r>
              <a:rPr lang="en-US" altLang="ko-KR" dirty="0"/>
              <a:t>119.3/64.4</a:t>
            </a:r>
            <a:endParaRPr lang="ko-KR" altLang="en-US" dirty="0"/>
          </a:p>
        </p:txBody>
      </p:sp>
      <p:sp>
        <p:nvSpPr>
          <p:cNvPr id="7" name="TextBox 6"/>
          <p:cNvSpPr txBox="1"/>
          <p:nvPr/>
        </p:nvSpPr>
        <p:spPr>
          <a:xfrm>
            <a:off x="3846002" y="1487624"/>
            <a:ext cx="1310937" cy="369332"/>
          </a:xfrm>
          <a:prstGeom prst="rect">
            <a:avLst/>
          </a:prstGeom>
          <a:noFill/>
        </p:spPr>
        <p:txBody>
          <a:bodyPr wrap="square" rtlCol="0">
            <a:spAutoFit/>
          </a:bodyPr>
          <a:lstStyle/>
          <a:p>
            <a:r>
              <a:rPr lang="en-US" altLang="ko-KR" dirty="0"/>
              <a:t>133.5/70.5</a:t>
            </a:r>
            <a:endParaRPr lang="ko-KR" altLang="en-US" dirty="0"/>
          </a:p>
        </p:txBody>
      </p:sp>
      <p:sp>
        <p:nvSpPr>
          <p:cNvPr id="6" name="TextBox 5"/>
          <p:cNvSpPr txBox="1"/>
          <p:nvPr/>
        </p:nvSpPr>
        <p:spPr>
          <a:xfrm>
            <a:off x="605536" y="5880112"/>
            <a:ext cx="4539566" cy="830997"/>
          </a:xfrm>
          <a:prstGeom prst="rect">
            <a:avLst/>
          </a:prstGeom>
          <a:noFill/>
        </p:spPr>
        <p:txBody>
          <a:bodyPr wrap="square" rtlCol="0">
            <a:spAutoFit/>
          </a:bodyPr>
          <a:lstStyle/>
          <a:p>
            <a:r>
              <a:rPr lang="en-US" altLang="ko-KR" sz="1200" dirty="0"/>
              <a:t>A total of 4733 participants with type 2 diabetes were randomly assigned to intensive therapy, targeting a SBP of less than 120 mm Hg, or standard therapy, targeting a SBP of less than 140 mm Hg. The mean follow-up was 4.7 years.</a:t>
            </a:r>
            <a:endParaRPr lang="ko-KR" altLang="en-US" sz="1200" dirty="0"/>
          </a:p>
        </p:txBody>
      </p:sp>
    </p:spTree>
    <p:extLst>
      <p:ext uri="{BB962C8B-B14F-4D97-AF65-F5344CB8AC3E}">
        <p14:creationId xmlns:p14="http://schemas.microsoft.com/office/powerpoint/2010/main" val="79002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0" y="16778"/>
            <a:ext cx="12192000" cy="1069514"/>
          </a:xfrm>
        </p:spPr>
        <p:txBody>
          <a:bodyPr/>
          <a:lstStyle/>
          <a:p>
            <a:r>
              <a:rPr lang="en-US" altLang="ko-KR" dirty="0"/>
              <a:t> </a:t>
            </a:r>
            <a:r>
              <a:rPr lang="en-US" altLang="ko-KR" sz="2800" dirty="0"/>
              <a:t>Treatment Guideline from KDA 2015 </a:t>
            </a:r>
            <a:endParaRPr lang="ko-KR" altLang="en-US" sz="2800" dirty="0"/>
          </a:p>
        </p:txBody>
      </p:sp>
      <p:sp>
        <p:nvSpPr>
          <p:cNvPr id="7" name="TextBox 6"/>
          <p:cNvSpPr txBox="1"/>
          <p:nvPr/>
        </p:nvSpPr>
        <p:spPr>
          <a:xfrm>
            <a:off x="407368" y="1268760"/>
            <a:ext cx="11377264" cy="4708981"/>
          </a:xfrm>
          <a:prstGeom prst="rect">
            <a:avLst/>
          </a:prstGeom>
          <a:noFill/>
        </p:spPr>
        <p:txBody>
          <a:bodyPr wrap="square" rtlCol="0">
            <a:spAutoFit/>
          </a:bodyPr>
          <a:lstStyle/>
          <a:p>
            <a:r>
              <a:rPr lang="en-US" altLang="ko-KR" sz="2000" dirty="0"/>
              <a:t>1. Patients with diabetes should measure blood pressure at every routine visit. [B]</a:t>
            </a:r>
          </a:p>
          <a:p>
            <a:endParaRPr lang="en-US" altLang="ko-KR" sz="2000" dirty="0"/>
          </a:p>
          <a:p>
            <a:r>
              <a:rPr lang="en-US" altLang="ko-KR" sz="2000" dirty="0"/>
              <a:t>2. </a:t>
            </a:r>
            <a:r>
              <a:rPr lang="en-US" altLang="ko-KR" sz="2000" b="1" dirty="0">
                <a:effectLst>
                  <a:outerShdw blurRad="38100" dist="38100" dir="2700000" algn="tl">
                    <a:srgbClr val="000000">
                      <a:alpha val="43137"/>
                    </a:srgbClr>
                  </a:outerShdw>
                </a:effectLst>
              </a:rPr>
              <a:t>People with diabetes should be treated to a systolic blood pressure goal of &lt; 140 mm Hg, and a diastolic blood pressure goal of &lt; 85 mm Hg. [B]</a:t>
            </a:r>
          </a:p>
          <a:p>
            <a:endParaRPr lang="en-US" altLang="ko-KR" sz="2000" dirty="0"/>
          </a:p>
          <a:p>
            <a:r>
              <a:rPr lang="en-US" altLang="ko-KR" sz="2000" dirty="0"/>
              <a:t>3. Patients with blood pressure &gt; 120/80 mm Hg should be advised on lifestyle changes to reduce blood pressure. [B]</a:t>
            </a:r>
          </a:p>
          <a:p>
            <a:endParaRPr lang="en-US" altLang="ko-KR" sz="2000" dirty="0"/>
          </a:p>
          <a:p>
            <a:r>
              <a:rPr lang="en-US" altLang="ko-KR" sz="2000" dirty="0"/>
              <a:t>4. The lifestyle modification should include diet and exercise. Patients with diabetes and hypertension should reduce sodium intake, increase potassium intake, minimize alcohol intake, and increase physical activity. [B]</a:t>
            </a:r>
          </a:p>
          <a:p>
            <a:endParaRPr lang="en-US" altLang="ko-KR" sz="2000" dirty="0"/>
          </a:p>
          <a:p>
            <a:r>
              <a:rPr lang="en-US" altLang="ko-KR" sz="2000" dirty="0"/>
              <a:t>5. </a:t>
            </a:r>
            <a:r>
              <a:rPr lang="en-US" altLang="ko-KR" sz="2000" b="1" dirty="0">
                <a:effectLst>
                  <a:outerShdw blurRad="38100" dist="38100" dir="2700000" algn="tl">
                    <a:srgbClr val="000000">
                      <a:alpha val="43137"/>
                    </a:srgbClr>
                  </a:outerShdw>
                </a:effectLst>
              </a:rPr>
              <a:t>Patients with diabetes and hypertension with a systolic blood pressure of ≥ 140 and/or a diastolic blood pressure ≥85 mm Hg should, in addition to lifestyle therapy, have prompt initiation of pharmacological therapy. [A]</a:t>
            </a:r>
            <a:endParaRPr lang="ko-KR" altLang="en-US"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3742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2800" dirty="0"/>
              <a:t>2017 ACC/AHA Hypertension Treatment Guideline</a:t>
            </a:r>
            <a:endParaRPr lang="ko-KR" altLang="en-US" sz="2800" dirty="0"/>
          </a:p>
        </p:txBody>
      </p:sp>
      <p:pic>
        <p:nvPicPr>
          <p:cNvPr id="5" name="그림 4"/>
          <p:cNvPicPr>
            <a:picLocks noChangeAspect="1"/>
          </p:cNvPicPr>
          <p:nvPr/>
        </p:nvPicPr>
        <p:blipFill>
          <a:blip r:embed="rId3"/>
          <a:stretch>
            <a:fillRect/>
          </a:stretch>
        </p:blipFill>
        <p:spPr>
          <a:xfrm>
            <a:off x="5663952" y="1556792"/>
            <a:ext cx="6098049" cy="4752528"/>
          </a:xfrm>
          <a:prstGeom prst="rect">
            <a:avLst/>
          </a:prstGeom>
          <a:blipFill>
            <a:blip r:embed="rId4"/>
            <a:tile tx="0" ty="0" sx="100000" sy="100000" flip="none" algn="tl"/>
          </a:blipFill>
          <a:ln>
            <a:solidFill>
              <a:schemeClr val="tx1"/>
            </a:solidFill>
          </a:ln>
        </p:spPr>
      </p:pic>
      <p:sp>
        <p:nvSpPr>
          <p:cNvPr id="7" name="Text Box 19"/>
          <p:cNvSpPr txBox="1">
            <a:spLocks noChangeArrowheads="1"/>
          </p:cNvSpPr>
          <p:nvPr/>
        </p:nvSpPr>
        <p:spPr bwMode="auto">
          <a:xfrm>
            <a:off x="9408368" y="6497304"/>
            <a:ext cx="2110193" cy="276999"/>
          </a:xfrm>
          <a:prstGeom prst="rect">
            <a:avLst/>
          </a:prstGeom>
          <a:noFill/>
          <a:ln w="9525">
            <a:noFill/>
            <a:miter lim="800000"/>
            <a:headEnd/>
            <a:tailEnd/>
          </a:ln>
        </p:spPr>
        <p:txBody>
          <a:bodyPr wrap="none">
            <a:spAutoFit/>
          </a:bodyPr>
          <a:lstStyle/>
          <a:p>
            <a:r>
              <a:rPr lang="de-DE" altLang="ko-KR" sz="1200" dirty="0"/>
              <a:t>Hypertension. 2017 Nov 13</a:t>
            </a:r>
            <a:endParaRPr lang="ko-KR" altLang="en-US" sz="1200" dirty="0"/>
          </a:p>
        </p:txBody>
      </p:sp>
      <p:pic>
        <p:nvPicPr>
          <p:cNvPr id="4" name="그림 3"/>
          <p:cNvPicPr>
            <a:picLocks noChangeAspect="1"/>
          </p:cNvPicPr>
          <p:nvPr/>
        </p:nvPicPr>
        <p:blipFill>
          <a:blip r:embed="rId5"/>
          <a:stretch>
            <a:fillRect/>
          </a:stretch>
        </p:blipFill>
        <p:spPr>
          <a:xfrm>
            <a:off x="406087" y="1556792"/>
            <a:ext cx="4710056" cy="2520875"/>
          </a:xfrm>
          <a:prstGeom prst="rect">
            <a:avLst/>
          </a:prstGeom>
          <a:ln>
            <a:solidFill>
              <a:schemeClr val="tx1"/>
            </a:solidFill>
          </a:ln>
        </p:spPr>
      </p:pic>
      <p:pic>
        <p:nvPicPr>
          <p:cNvPr id="6" name="그림 5"/>
          <p:cNvPicPr>
            <a:picLocks noChangeAspect="1"/>
          </p:cNvPicPr>
          <p:nvPr/>
        </p:nvPicPr>
        <p:blipFill>
          <a:blip r:embed="rId6"/>
          <a:stretch>
            <a:fillRect/>
          </a:stretch>
        </p:blipFill>
        <p:spPr>
          <a:xfrm>
            <a:off x="406087" y="1539303"/>
            <a:ext cx="4724173" cy="4958001"/>
          </a:xfrm>
          <a:prstGeom prst="rect">
            <a:avLst/>
          </a:prstGeom>
        </p:spPr>
      </p:pic>
    </p:spTree>
    <p:extLst>
      <p:ext uri="{BB962C8B-B14F-4D97-AF65-F5344CB8AC3E}">
        <p14:creationId xmlns:p14="http://schemas.microsoft.com/office/powerpoint/2010/main" val="520123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ko-KR" sz="2800" dirty="0"/>
              <a:t>Counterattack by SPRINT trial</a:t>
            </a:r>
            <a:endParaRPr lang="ko-KR" altLang="en-US" sz="2800" dirty="0"/>
          </a:p>
        </p:txBody>
      </p:sp>
      <p:sp>
        <p:nvSpPr>
          <p:cNvPr id="8" name="Text Box 19"/>
          <p:cNvSpPr txBox="1">
            <a:spLocks noChangeArrowheads="1"/>
          </p:cNvSpPr>
          <p:nvPr/>
        </p:nvSpPr>
        <p:spPr bwMode="auto">
          <a:xfrm>
            <a:off x="9360407" y="6547274"/>
            <a:ext cx="2427268" cy="276999"/>
          </a:xfrm>
          <a:prstGeom prst="rect">
            <a:avLst/>
          </a:prstGeom>
          <a:noFill/>
          <a:ln w="9525">
            <a:noFill/>
            <a:miter lim="800000"/>
            <a:headEnd/>
            <a:tailEnd/>
          </a:ln>
        </p:spPr>
        <p:txBody>
          <a:bodyPr wrap="none">
            <a:spAutoFit/>
          </a:bodyPr>
          <a:lstStyle/>
          <a:p>
            <a:r>
              <a:rPr lang="de-DE" altLang="ko-KR" sz="1200" dirty="0"/>
              <a:t>N Engl J Med 2015;373:2103-16</a:t>
            </a:r>
            <a:endParaRPr lang="ko-KR" altLang="en-US" sz="1200" dirty="0"/>
          </a:p>
        </p:txBody>
      </p:sp>
      <p:pic>
        <p:nvPicPr>
          <p:cNvPr id="2" name="그림 1"/>
          <p:cNvPicPr>
            <a:picLocks noChangeAspect="1"/>
          </p:cNvPicPr>
          <p:nvPr/>
        </p:nvPicPr>
        <p:blipFill>
          <a:blip r:embed="rId3"/>
          <a:stretch>
            <a:fillRect/>
          </a:stretch>
        </p:blipFill>
        <p:spPr>
          <a:xfrm>
            <a:off x="3719736" y="1224030"/>
            <a:ext cx="8064896" cy="4723079"/>
          </a:xfrm>
          <a:prstGeom prst="rect">
            <a:avLst/>
          </a:prstGeom>
          <a:ln>
            <a:solidFill>
              <a:schemeClr val="tx1"/>
            </a:solidFill>
          </a:ln>
        </p:spPr>
      </p:pic>
      <p:pic>
        <p:nvPicPr>
          <p:cNvPr id="3" name="그림 2"/>
          <p:cNvPicPr>
            <a:picLocks noChangeAspect="1"/>
          </p:cNvPicPr>
          <p:nvPr/>
        </p:nvPicPr>
        <p:blipFill>
          <a:blip r:embed="rId4"/>
          <a:stretch>
            <a:fillRect/>
          </a:stretch>
        </p:blipFill>
        <p:spPr>
          <a:xfrm>
            <a:off x="458261" y="1224029"/>
            <a:ext cx="3118860" cy="2116508"/>
          </a:xfrm>
          <a:prstGeom prst="rect">
            <a:avLst/>
          </a:prstGeom>
          <a:ln>
            <a:solidFill>
              <a:schemeClr val="tx1"/>
            </a:solidFill>
          </a:ln>
        </p:spPr>
      </p:pic>
      <p:pic>
        <p:nvPicPr>
          <p:cNvPr id="5" name="그림 4"/>
          <p:cNvPicPr>
            <a:picLocks noChangeAspect="1"/>
          </p:cNvPicPr>
          <p:nvPr/>
        </p:nvPicPr>
        <p:blipFill>
          <a:blip r:embed="rId5"/>
          <a:stretch>
            <a:fillRect/>
          </a:stretch>
        </p:blipFill>
        <p:spPr>
          <a:xfrm>
            <a:off x="458261" y="3340538"/>
            <a:ext cx="3118860" cy="3483735"/>
          </a:xfrm>
          <a:prstGeom prst="rect">
            <a:avLst/>
          </a:prstGeom>
          <a:ln>
            <a:solidFill>
              <a:schemeClr val="tx1"/>
            </a:solidFill>
          </a:ln>
        </p:spPr>
      </p:pic>
      <p:sp>
        <p:nvSpPr>
          <p:cNvPr id="6" name="TextBox 5"/>
          <p:cNvSpPr txBox="1"/>
          <p:nvPr/>
        </p:nvSpPr>
        <p:spPr>
          <a:xfrm>
            <a:off x="3724402" y="5947109"/>
            <a:ext cx="8064896" cy="738664"/>
          </a:xfrm>
          <a:prstGeom prst="rect">
            <a:avLst/>
          </a:prstGeom>
          <a:noFill/>
        </p:spPr>
        <p:txBody>
          <a:bodyPr wrap="square" rtlCol="0">
            <a:spAutoFit/>
          </a:bodyPr>
          <a:lstStyle/>
          <a:p>
            <a:r>
              <a:rPr lang="en-US" altLang="ko-KR" sz="1400" dirty="0"/>
              <a:t>9,361 individuals with hypertension with high CV risk but not DM or prior stroke, with a baseline SBP ≥130 mmHg, to an intensive-treatment group with a SBP target of &lt;120 mmHg or a standard-treatment group with a SBP target of &lt;140 mmHg</a:t>
            </a:r>
            <a:endParaRPr lang="ko-KR" altLang="en-US" sz="1400" dirty="0"/>
          </a:p>
        </p:txBody>
      </p:sp>
      <p:sp>
        <p:nvSpPr>
          <p:cNvPr id="7" name="TextBox 6"/>
          <p:cNvSpPr txBox="1"/>
          <p:nvPr/>
        </p:nvSpPr>
        <p:spPr>
          <a:xfrm>
            <a:off x="1392472" y="1274779"/>
            <a:ext cx="648072" cy="307777"/>
          </a:xfrm>
          <a:prstGeom prst="rect">
            <a:avLst/>
          </a:prstGeom>
          <a:noFill/>
        </p:spPr>
        <p:txBody>
          <a:bodyPr wrap="square" rtlCol="0">
            <a:spAutoFit/>
          </a:bodyPr>
          <a:lstStyle/>
          <a:p>
            <a:r>
              <a:rPr lang="en-US" altLang="ko-KR" sz="1400" dirty="0"/>
              <a:t>139.7</a:t>
            </a:r>
            <a:endParaRPr lang="ko-KR" altLang="en-US" sz="1400" dirty="0"/>
          </a:p>
        </p:txBody>
      </p:sp>
      <p:sp>
        <p:nvSpPr>
          <p:cNvPr id="9" name="TextBox 8"/>
          <p:cNvSpPr txBox="1"/>
          <p:nvPr/>
        </p:nvSpPr>
        <p:spPr>
          <a:xfrm>
            <a:off x="2469251" y="1302674"/>
            <a:ext cx="1107870" cy="307777"/>
          </a:xfrm>
          <a:prstGeom prst="rect">
            <a:avLst/>
          </a:prstGeom>
          <a:noFill/>
        </p:spPr>
        <p:txBody>
          <a:bodyPr wrap="square" rtlCol="0">
            <a:spAutoFit/>
          </a:bodyPr>
          <a:lstStyle/>
          <a:p>
            <a:r>
              <a:rPr lang="en-US" altLang="ko-KR" sz="1400" dirty="0"/>
              <a:t>134.6/76.3</a:t>
            </a:r>
            <a:endParaRPr lang="ko-KR" altLang="en-US" sz="1400" dirty="0"/>
          </a:p>
        </p:txBody>
      </p:sp>
      <p:sp>
        <p:nvSpPr>
          <p:cNvPr id="10" name="TextBox 9"/>
          <p:cNvSpPr txBox="1"/>
          <p:nvPr/>
        </p:nvSpPr>
        <p:spPr>
          <a:xfrm>
            <a:off x="2459596" y="2304649"/>
            <a:ext cx="1107870" cy="307777"/>
          </a:xfrm>
          <a:prstGeom prst="rect">
            <a:avLst/>
          </a:prstGeom>
          <a:noFill/>
        </p:spPr>
        <p:txBody>
          <a:bodyPr wrap="square" rtlCol="0">
            <a:spAutoFit/>
          </a:bodyPr>
          <a:lstStyle/>
          <a:p>
            <a:r>
              <a:rPr lang="en-US" altLang="ko-KR" sz="1400" dirty="0"/>
              <a:t>121.5/68.7</a:t>
            </a:r>
            <a:endParaRPr lang="ko-KR" altLang="en-US" sz="1400" dirty="0"/>
          </a:p>
        </p:txBody>
      </p:sp>
      <p:pic>
        <p:nvPicPr>
          <p:cNvPr id="11" name="그림 10"/>
          <p:cNvPicPr>
            <a:picLocks noChangeAspect="1"/>
          </p:cNvPicPr>
          <p:nvPr/>
        </p:nvPicPr>
        <p:blipFill>
          <a:blip r:embed="rId6"/>
          <a:stretch>
            <a:fillRect/>
          </a:stretch>
        </p:blipFill>
        <p:spPr>
          <a:xfrm>
            <a:off x="3708391" y="1224029"/>
            <a:ext cx="2569408" cy="1686554"/>
          </a:xfrm>
          <a:prstGeom prst="rect">
            <a:avLst/>
          </a:prstGeom>
          <a:ln>
            <a:solidFill>
              <a:schemeClr val="tx1"/>
            </a:solidFill>
          </a:ln>
        </p:spPr>
      </p:pic>
    </p:spTree>
    <p:extLst>
      <p:ext uri="{BB962C8B-B14F-4D97-AF65-F5344CB8AC3E}">
        <p14:creationId xmlns:p14="http://schemas.microsoft.com/office/powerpoint/2010/main" val="3335466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2800" dirty="0"/>
              <a:t>Why did these trials arrive at divergent conclusions?</a:t>
            </a:r>
            <a:endParaRPr lang="ko-KR" altLang="en-US" sz="2800" dirty="0"/>
          </a:p>
        </p:txBody>
      </p:sp>
      <p:sp>
        <p:nvSpPr>
          <p:cNvPr id="4" name="내용 개체 틀 3"/>
          <p:cNvSpPr>
            <a:spLocks noGrp="1"/>
          </p:cNvSpPr>
          <p:nvPr>
            <p:ph idx="10"/>
          </p:nvPr>
        </p:nvSpPr>
        <p:spPr>
          <a:xfrm>
            <a:off x="191344" y="1484784"/>
            <a:ext cx="10972800" cy="3600400"/>
          </a:xfrm>
        </p:spPr>
        <p:txBody>
          <a:bodyPr/>
          <a:lstStyle/>
          <a:p>
            <a:r>
              <a:rPr lang="en-US" altLang="ko-KR" sz="2800" dirty="0">
                <a:solidFill>
                  <a:srgbClr val="002060"/>
                </a:solidFill>
              </a:rPr>
              <a:t>1. Difference in trial design</a:t>
            </a:r>
          </a:p>
          <a:p>
            <a:r>
              <a:rPr lang="en-US" altLang="ko-KR" sz="2800" dirty="0"/>
              <a:t>     </a:t>
            </a:r>
            <a:r>
              <a:rPr lang="en-US" altLang="ko-KR" sz="2000" dirty="0"/>
              <a:t>- ACCORD used a complex 2 X 2 design(intensive glucose lowering effect?)</a:t>
            </a:r>
          </a:p>
          <a:p>
            <a:r>
              <a:rPr lang="en-US" altLang="ko-KR" sz="2800" dirty="0">
                <a:solidFill>
                  <a:srgbClr val="002060"/>
                </a:solidFill>
              </a:rPr>
              <a:t>2. Difference in population &amp; enrolled criteria</a:t>
            </a:r>
          </a:p>
          <a:p>
            <a:r>
              <a:rPr lang="en-US" altLang="ko-KR" sz="2800" dirty="0">
                <a:solidFill>
                  <a:srgbClr val="002060"/>
                </a:solidFill>
              </a:rPr>
              <a:t>3. Technique for BP measurement</a:t>
            </a:r>
          </a:p>
          <a:p>
            <a:r>
              <a:rPr lang="en-US" altLang="ko-KR" sz="2800" dirty="0">
                <a:solidFill>
                  <a:srgbClr val="002060"/>
                </a:solidFill>
              </a:rPr>
              <a:t>4. Statistical power or chance findings </a:t>
            </a:r>
          </a:p>
          <a:p>
            <a:r>
              <a:rPr lang="en-US" altLang="ko-KR" sz="2000" dirty="0"/>
              <a:t>      -The SPRINT trial had a much larger sample size </a:t>
            </a:r>
          </a:p>
          <a:p>
            <a:r>
              <a:rPr lang="en-US" altLang="ko-KR" sz="2000" dirty="0"/>
              <a:t>        than ACCORD‑BP (9,361 versus 4,733) </a:t>
            </a:r>
          </a:p>
          <a:p>
            <a:r>
              <a:rPr lang="en-US" altLang="ko-KR" sz="2000" dirty="0"/>
              <a:t>        and a higher number of primary outcome events </a:t>
            </a:r>
          </a:p>
          <a:p>
            <a:r>
              <a:rPr lang="en-US" altLang="ko-KR" sz="2000" dirty="0"/>
              <a:t>        (562 versus 445).</a:t>
            </a:r>
          </a:p>
          <a:p>
            <a:endParaRPr lang="ko-KR" altLang="en-US" sz="2800" dirty="0"/>
          </a:p>
        </p:txBody>
      </p:sp>
      <p:sp>
        <p:nvSpPr>
          <p:cNvPr id="5" name="TextBox 4"/>
          <p:cNvSpPr txBox="1"/>
          <p:nvPr/>
        </p:nvSpPr>
        <p:spPr>
          <a:xfrm>
            <a:off x="6816080" y="3257398"/>
            <a:ext cx="5087888" cy="3416320"/>
          </a:xfrm>
          <a:prstGeom prst="rect">
            <a:avLst/>
          </a:prstGeom>
          <a:solidFill>
            <a:srgbClr val="002060"/>
          </a:solidFill>
        </p:spPr>
        <p:txBody>
          <a:bodyPr wrap="square" rtlCol="0">
            <a:spAutoFit/>
          </a:bodyPr>
          <a:lstStyle/>
          <a:p>
            <a:pPr marL="285750" indent="-285750">
              <a:buFont typeface="Arial" panose="020B0604020202020204" pitchFamily="34" charset="0"/>
              <a:buChar char="•"/>
            </a:pPr>
            <a:r>
              <a:rPr lang="en-US" altLang="ko-KR" dirty="0">
                <a:solidFill>
                  <a:srgbClr val="FFFF00"/>
                </a:solidFill>
              </a:rPr>
              <a:t>The average age in SPRINT was higher than in ACCORD‑BP (68 years versus 62 years of age) </a:t>
            </a:r>
          </a:p>
          <a:p>
            <a:endParaRPr lang="en-US" altLang="ko-KR" dirty="0">
              <a:solidFill>
                <a:srgbClr val="FFFF00"/>
              </a:solidFill>
            </a:endParaRPr>
          </a:p>
          <a:p>
            <a:pPr marL="285750" indent="-285750">
              <a:buFont typeface="Arial" panose="020B0604020202020204" pitchFamily="34" charset="0"/>
              <a:buChar char="•"/>
            </a:pPr>
            <a:r>
              <a:rPr lang="en-US" altLang="ko-KR" dirty="0">
                <a:solidFill>
                  <a:srgbClr val="FFFF00"/>
                </a:solidFill>
              </a:rPr>
              <a:t>Patients with CKD constituted almost 28% of the participants; in ACCORD‑BP, patients with a serum creatinine level higher than 1.5 mg/dl were excluded.</a:t>
            </a:r>
          </a:p>
          <a:p>
            <a:endParaRPr lang="en-US" altLang="ko-KR" dirty="0">
              <a:solidFill>
                <a:srgbClr val="FFFF00"/>
              </a:solidFill>
            </a:endParaRPr>
          </a:p>
          <a:p>
            <a:pPr marL="285750" indent="-285750">
              <a:buFont typeface="Arial" panose="020B0604020202020204" pitchFamily="34" charset="0"/>
              <a:buChar char="•"/>
            </a:pPr>
            <a:r>
              <a:rPr lang="en-US" altLang="ko-KR" dirty="0">
                <a:solidFill>
                  <a:srgbClr val="FFFF00"/>
                </a:solidFill>
              </a:rPr>
              <a:t>Participants in SPRINT had an average SBP of 139.7 mmHg at baseline and patients with difficult-to‑control BP were excluded.</a:t>
            </a:r>
            <a:endParaRPr lang="ko-KR" altLang="en-US" dirty="0">
              <a:solidFill>
                <a:srgbClr val="FFFF00"/>
              </a:solidFill>
            </a:endParaRPr>
          </a:p>
        </p:txBody>
      </p:sp>
    </p:spTree>
    <p:extLst>
      <p:ext uri="{BB962C8B-B14F-4D97-AF65-F5344CB8AC3E}">
        <p14:creationId xmlns:p14="http://schemas.microsoft.com/office/powerpoint/2010/main" val="489060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1"/>
          <p:cNvSpPr>
            <a:spLocks noGrp="1"/>
          </p:cNvSpPr>
          <p:nvPr>
            <p:ph type="title"/>
          </p:nvPr>
        </p:nvSpPr>
        <p:spPr>
          <a:xfrm>
            <a:off x="0" y="24208"/>
            <a:ext cx="9144000" cy="1069514"/>
          </a:xfrm>
        </p:spPr>
        <p:txBody>
          <a:bodyPr/>
          <a:lstStyle/>
          <a:p>
            <a:r>
              <a:rPr lang="en-US" altLang="ko-KR" sz="2800" dirty="0"/>
              <a:t>Data from SPRINT-eligible ACCORD participants</a:t>
            </a:r>
            <a:endParaRPr lang="ko-KR" altLang="en-US" sz="2800" dirty="0"/>
          </a:p>
        </p:txBody>
      </p:sp>
      <p:pic>
        <p:nvPicPr>
          <p:cNvPr id="6" name="그림 5"/>
          <p:cNvPicPr>
            <a:picLocks noChangeAspect="1"/>
          </p:cNvPicPr>
          <p:nvPr/>
        </p:nvPicPr>
        <p:blipFill>
          <a:blip r:embed="rId3"/>
          <a:stretch>
            <a:fillRect/>
          </a:stretch>
        </p:blipFill>
        <p:spPr>
          <a:xfrm>
            <a:off x="1347318" y="1309745"/>
            <a:ext cx="9226607" cy="4999575"/>
          </a:xfrm>
          <a:prstGeom prst="rect">
            <a:avLst/>
          </a:prstGeom>
          <a:ln>
            <a:solidFill>
              <a:schemeClr val="tx1"/>
            </a:solidFill>
          </a:ln>
        </p:spPr>
      </p:pic>
      <p:sp>
        <p:nvSpPr>
          <p:cNvPr id="9" name="Text Box 19"/>
          <p:cNvSpPr txBox="1">
            <a:spLocks noChangeArrowheads="1"/>
          </p:cNvSpPr>
          <p:nvPr/>
        </p:nvSpPr>
        <p:spPr bwMode="auto">
          <a:xfrm>
            <a:off x="9646367" y="6461276"/>
            <a:ext cx="2545633" cy="276999"/>
          </a:xfrm>
          <a:prstGeom prst="rect">
            <a:avLst/>
          </a:prstGeom>
          <a:noFill/>
          <a:ln w="9525">
            <a:noFill/>
            <a:miter lim="800000"/>
            <a:headEnd/>
            <a:tailEnd/>
          </a:ln>
        </p:spPr>
        <p:txBody>
          <a:bodyPr wrap="none">
            <a:spAutoFit/>
          </a:bodyPr>
          <a:lstStyle/>
          <a:p>
            <a:r>
              <a:rPr lang="de-DE" altLang="ko-KR" sz="1200" dirty="0"/>
              <a:t>Diabetes Care 2017;40:1733–1738</a:t>
            </a:r>
            <a:endParaRPr lang="ko-KR" altLang="en-US" sz="1200" dirty="0"/>
          </a:p>
        </p:txBody>
      </p:sp>
      <p:pic>
        <p:nvPicPr>
          <p:cNvPr id="10" name="그림 9"/>
          <p:cNvPicPr>
            <a:picLocks noChangeAspect="1"/>
          </p:cNvPicPr>
          <p:nvPr/>
        </p:nvPicPr>
        <p:blipFill>
          <a:blip r:embed="rId4"/>
          <a:stretch>
            <a:fillRect/>
          </a:stretch>
        </p:blipFill>
        <p:spPr>
          <a:xfrm>
            <a:off x="1340557" y="1093722"/>
            <a:ext cx="9226607" cy="3168352"/>
          </a:xfrm>
          <a:prstGeom prst="rect">
            <a:avLst/>
          </a:prstGeom>
          <a:ln>
            <a:solidFill>
              <a:schemeClr val="tx1"/>
            </a:solidFill>
          </a:ln>
        </p:spPr>
      </p:pic>
      <p:pic>
        <p:nvPicPr>
          <p:cNvPr id="11" name="그림 10"/>
          <p:cNvPicPr>
            <a:picLocks noChangeAspect="1"/>
          </p:cNvPicPr>
          <p:nvPr/>
        </p:nvPicPr>
        <p:blipFill>
          <a:blip r:embed="rId5"/>
          <a:stretch>
            <a:fillRect/>
          </a:stretch>
        </p:blipFill>
        <p:spPr>
          <a:xfrm>
            <a:off x="1348718" y="4289593"/>
            <a:ext cx="9218445" cy="2515943"/>
          </a:xfrm>
          <a:prstGeom prst="rect">
            <a:avLst/>
          </a:prstGeom>
          <a:ln>
            <a:solidFill>
              <a:schemeClr val="tx1"/>
            </a:solidFill>
          </a:ln>
        </p:spPr>
      </p:pic>
    </p:spTree>
    <p:extLst>
      <p:ext uri="{BB962C8B-B14F-4D97-AF65-F5344CB8AC3E}">
        <p14:creationId xmlns:p14="http://schemas.microsoft.com/office/powerpoint/2010/main" val="211240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2800" dirty="0"/>
              <a:t>Data from SPRINT-eligible ACCORD participants</a:t>
            </a:r>
            <a:endParaRPr lang="ko-KR" altLang="en-US" sz="2800" dirty="0"/>
          </a:p>
        </p:txBody>
      </p:sp>
      <p:pic>
        <p:nvPicPr>
          <p:cNvPr id="5" name="그림 4"/>
          <p:cNvPicPr>
            <a:picLocks noChangeAspect="1"/>
          </p:cNvPicPr>
          <p:nvPr/>
        </p:nvPicPr>
        <p:blipFill>
          <a:blip r:embed="rId3"/>
          <a:stretch>
            <a:fillRect/>
          </a:stretch>
        </p:blipFill>
        <p:spPr>
          <a:xfrm>
            <a:off x="1847528" y="1268760"/>
            <a:ext cx="8150736" cy="5127224"/>
          </a:xfrm>
          <a:prstGeom prst="rect">
            <a:avLst/>
          </a:prstGeom>
          <a:ln>
            <a:solidFill>
              <a:schemeClr val="tx1"/>
            </a:solidFill>
          </a:ln>
        </p:spPr>
      </p:pic>
      <p:sp>
        <p:nvSpPr>
          <p:cNvPr id="6" name="Text Box 19"/>
          <p:cNvSpPr txBox="1">
            <a:spLocks noChangeArrowheads="1"/>
          </p:cNvSpPr>
          <p:nvPr/>
        </p:nvSpPr>
        <p:spPr bwMode="auto">
          <a:xfrm>
            <a:off x="9624392" y="6530019"/>
            <a:ext cx="2369303" cy="276999"/>
          </a:xfrm>
          <a:prstGeom prst="rect">
            <a:avLst/>
          </a:prstGeom>
          <a:noFill/>
          <a:ln w="9525">
            <a:noFill/>
            <a:miter lim="800000"/>
            <a:headEnd/>
            <a:tailEnd/>
          </a:ln>
        </p:spPr>
        <p:txBody>
          <a:bodyPr wrap="none">
            <a:spAutoFit/>
          </a:bodyPr>
          <a:lstStyle/>
          <a:p>
            <a:r>
              <a:rPr lang="de-DE" altLang="ko-KR" sz="1200" dirty="0"/>
              <a:t>Diabetes Care 2018;41:e84–e85</a:t>
            </a:r>
            <a:endParaRPr lang="ko-KR" altLang="en-US" sz="1200" dirty="0"/>
          </a:p>
        </p:txBody>
      </p:sp>
      <p:sp>
        <p:nvSpPr>
          <p:cNvPr id="3" name="직사각형 2"/>
          <p:cNvSpPr/>
          <p:nvPr/>
        </p:nvSpPr>
        <p:spPr>
          <a:xfrm>
            <a:off x="407368" y="1287496"/>
            <a:ext cx="11377264" cy="517981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ko-KR" sz="2000" dirty="0">
                <a:solidFill>
                  <a:schemeClr val="bg1"/>
                </a:solidFill>
              </a:rPr>
              <a:t>We compared SPRINT-eligible ACCORD patients with ACCORD-eligible SPRINT patients by applying the inclusion and exclusion criteria from both trials to each other.</a:t>
            </a:r>
          </a:p>
          <a:p>
            <a:r>
              <a:rPr lang="en-US" altLang="ko-KR" sz="2000" dirty="0">
                <a:solidFill>
                  <a:schemeClr val="bg1"/>
                </a:solidFill>
              </a:rPr>
              <a:t>We used stepwise selection to include in the propensity model only variables that were associated with all-cause mortality, which were age, sex, race, number of BP medications taken at baseline, smoking status, history of clinical CVD, history of subclinical CVD, BMI, </a:t>
            </a:r>
            <a:r>
              <a:rPr lang="en-US" altLang="ko-KR" sz="2000" dirty="0" err="1">
                <a:solidFill>
                  <a:schemeClr val="bg1"/>
                </a:solidFill>
              </a:rPr>
              <a:t>eGFR</a:t>
            </a:r>
            <a:r>
              <a:rPr lang="en-US" altLang="ko-KR" sz="2000" dirty="0">
                <a:solidFill>
                  <a:schemeClr val="bg1"/>
                </a:solidFill>
              </a:rPr>
              <a:t>, and albuminuria</a:t>
            </a:r>
            <a:endParaRPr lang="ko-KR" altLang="en-US" sz="2000" dirty="0">
              <a:solidFill>
                <a:schemeClr val="bg1"/>
              </a:solidFill>
            </a:endParaRPr>
          </a:p>
          <a:p>
            <a:pPr algn="just"/>
            <a:endParaRPr lang="en-US" altLang="ko-KR" sz="2000" dirty="0">
              <a:solidFill>
                <a:schemeClr val="bg1"/>
              </a:solidFill>
            </a:endParaRPr>
          </a:p>
          <a:p>
            <a:pPr algn="just"/>
            <a:endParaRPr lang="en-US" altLang="ko-KR" sz="2000" dirty="0"/>
          </a:p>
          <a:p>
            <a:pPr algn="just"/>
            <a:r>
              <a:rPr lang="en-US" altLang="ko-KR" sz="2000" dirty="0"/>
              <a:t>In a Cox model using all SPRINT and ACCORD patients and controlling for the above predictors of mortality along with an indicator variable for intensive glycemic control, the HRs were 0.71 (95% CI 0.58–0.88) and 1.02 (0.81–1.30), respectively, with a P value for interaction of 0.02.</a:t>
            </a:r>
          </a:p>
          <a:p>
            <a:pPr algn="just"/>
            <a:endParaRPr lang="en-US" altLang="ko-KR" sz="2000" dirty="0"/>
          </a:p>
          <a:p>
            <a:pPr algn="just"/>
            <a:r>
              <a:rPr lang="en-US" altLang="ko-KR" sz="2000" dirty="0"/>
              <a:t>Our analysis suggests that differences in the demographics and comorbidities between SPRINT and ACCORD do not clearly explain the all-cause mortality benefit for intensive BP control in the former and not the latter.</a:t>
            </a:r>
            <a:endParaRPr lang="ko-KR" altLang="en-US" sz="2000" dirty="0"/>
          </a:p>
        </p:txBody>
      </p:sp>
    </p:spTree>
    <p:extLst>
      <p:ext uri="{BB962C8B-B14F-4D97-AF65-F5344CB8AC3E}">
        <p14:creationId xmlns:p14="http://schemas.microsoft.com/office/powerpoint/2010/main" val="3740484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2800" dirty="0"/>
              <a:t>Important limitations…</a:t>
            </a:r>
            <a:endParaRPr lang="ko-KR" altLang="en-US" sz="2800" dirty="0"/>
          </a:p>
        </p:txBody>
      </p:sp>
      <p:sp>
        <p:nvSpPr>
          <p:cNvPr id="4" name="내용 개체 틀 3"/>
          <p:cNvSpPr>
            <a:spLocks noGrp="1"/>
          </p:cNvSpPr>
          <p:nvPr>
            <p:ph idx="10"/>
          </p:nvPr>
        </p:nvSpPr>
        <p:spPr>
          <a:xfrm>
            <a:off x="623392" y="1556792"/>
            <a:ext cx="10972800" cy="4320480"/>
          </a:xfrm>
        </p:spPr>
        <p:txBody>
          <a:bodyPr/>
          <a:lstStyle/>
          <a:p>
            <a:r>
              <a:rPr lang="en-US" altLang="ko-KR" sz="2000" b="1" dirty="0"/>
              <a:t>DM vs non-DM</a:t>
            </a:r>
          </a:p>
          <a:p>
            <a:pPr marL="342900" indent="-342900">
              <a:buFont typeface="Arial" panose="020B0604020202020204" pitchFamily="34" charset="0"/>
              <a:buChar char="•"/>
            </a:pPr>
            <a:r>
              <a:rPr lang="en-US" altLang="ko-KR" sz="2000" dirty="0"/>
              <a:t>CVD mechanisms and causes of death differ in DM patients compared with the general population. </a:t>
            </a:r>
          </a:p>
          <a:p>
            <a:pPr marL="342900" indent="-342900">
              <a:buFont typeface="Arial" panose="020B0604020202020204" pitchFamily="34" charset="0"/>
              <a:buChar char="•"/>
            </a:pPr>
            <a:r>
              <a:rPr lang="en-US" altLang="ko-KR" sz="2000" dirty="0"/>
              <a:t>Microvascular disease (especially kidney disease), accelerated vascular calcification, and diabetic cardiomyopathy are common in DM. </a:t>
            </a:r>
          </a:p>
          <a:p>
            <a:pPr marL="342900" indent="-342900">
              <a:buFont typeface="Arial" panose="020B0604020202020204" pitchFamily="34" charset="0"/>
              <a:buChar char="•"/>
            </a:pPr>
            <a:r>
              <a:rPr lang="en-US" altLang="ko-KR" sz="2000" dirty="0"/>
              <a:t>Moreover, the rate of sudden cardiac arrest is markedly increased in DM and related, in part, to diabetes-specific factors other than ischemic heart disease. </a:t>
            </a:r>
          </a:p>
          <a:p>
            <a:pPr marL="342900" indent="-342900">
              <a:buFont typeface="Arial" panose="020B0604020202020204" pitchFamily="34" charset="0"/>
              <a:buChar char="•"/>
            </a:pPr>
            <a:r>
              <a:rPr lang="en-US" altLang="ko-KR" sz="2000" dirty="0"/>
              <a:t>Hypoglycemia is a potential cause of CVD mortality that is specific to diabetes. </a:t>
            </a:r>
          </a:p>
          <a:p>
            <a:pPr marL="342900" indent="-342900">
              <a:buFont typeface="Arial" panose="020B0604020202020204" pitchFamily="34" charset="0"/>
              <a:buChar char="•"/>
            </a:pPr>
            <a:r>
              <a:rPr lang="en-US" altLang="ko-KR" sz="2000" dirty="0"/>
              <a:t>Diabetic patients are more vulnerable to compromised blood flow to vital organs when BP reaches a critical low point.</a:t>
            </a:r>
          </a:p>
          <a:p>
            <a:pPr marL="342900" indent="-342900">
              <a:buFont typeface="Arial" panose="020B0604020202020204" pitchFamily="34" charset="0"/>
              <a:buChar char="•"/>
            </a:pPr>
            <a:endParaRPr lang="en-US" altLang="ko-KR" sz="2000" dirty="0"/>
          </a:p>
          <a:p>
            <a:r>
              <a:rPr lang="en-US" altLang="ko-KR" sz="2000" b="1" dirty="0"/>
              <a:t>DM with CVD vs DM without CVD</a:t>
            </a:r>
          </a:p>
        </p:txBody>
      </p:sp>
    </p:spTree>
    <p:extLst>
      <p:ext uri="{BB962C8B-B14F-4D97-AF65-F5344CB8AC3E}">
        <p14:creationId xmlns:p14="http://schemas.microsoft.com/office/powerpoint/2010/main" val="3592785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1"/>
          <p:cNvSpPr txBox="1">
            <a:spLocks/>
          </p:cNvSpPr>
          <p:nvPr/>
        </p:nvSpPr>
        <p:spPr>
          <a:xfrm>
            <a:off x="13792" y="3583"/>
            <a:ext cx="12192000" cy="1069514"/>
          </a:xfrm>
          <a:prstGeom prst="rect">
            <a:avLst/>
          </a:prstGeom>
        </p:spPr>
        <p:txBody>
          <a:bodyPr anchor="ctr"/>
          <a:lstStyle>
            <a:lvl1pPr algn="l" defTabSz="914400" rtl="0" eaLnBrk="1" latinLnBrk="1" hangingPunct="1">
              <a:spcBef>
                <a:spcPct val="0"/>
              </a:spcBef>
              <a:buNone/>
              <a:defRPr sz="4000" b="1" kern="1200" baseline="0">
                <a:solidFill>
                  <a:schemeClr val="tx1">
                    <a:lumMod val="75000"/>
                    <a:lumOff val="25000"/>
                  </a:schemeClr>
                </a:solidFill>
                <a:latin typeface="Arial" pitchFamily="34" charset="0"/>
                <a:ea typeface="+mj-ea"/>
                <a:cs typeface="Arial" pitchFamily="34" charset="0"/>
              </a:defRPr>
            </a:lvl1pPr>
          </a:lstStyle>
          <a:p>
            <a:r>
              <a:rPr lang="en-US" altLang="ko-KR" sz="2800" dirty="0"/>
              <a:t>Several Meta-analysis </a:t>
            </a:r>
            <a:endParaRPr lang="ko-KR" altLang="en-US" sz="2800" dirty="0"/>
          </a:p>
        </p:txBody>
      </p:sp>
      <p:pic>
        <p:nvPicPr>
          <p:cNvPr id="6" name="그림 5"/>
          <p:cNvPicPr>
            <a:picLocks noChangeAspect="1"/>
          </p:cNvPicPr>
          <p:nvPr/>
        </p:nvPicPr>
        <p:blipFill>
          <a:blip r:embed="rId3"/>
          <a:stretch>
            <a:fillRect/>
          </a:stretch>
        </p:blipFill>
        <p:spPr>
          <a:xfrm>
            <a:off x="119336" y="1340767"/>
            <a:ext cx="5904655" cy="1800200"/>
          </a:xfrm>
          <a:prstGeom prst="rect">
            <a:avLst/>
          </a:prstGeom>
        </p:spPr>
      </p:pic>
      <p:pic>
        <p:nvPicPr>
          <p:cNvPr id="7" name="그림 6"/>
          <p:cNvPicPr>
            <a:picLocks noChangeAspect="1"/>
          </p:cNvPicPr>
          <p:nvPr/>
        </p:nvPicPr>
        <p:blipFill>
          <a:blip r:embed="rId4"/>
          <a:stretch>
            <a:fillRect/>
          </a:stretch>
        </p:blipFill>
        <p:spPr>
          <a:xfrm>
            <a:off x="119336" y="3933056"/>
            <a:ext cx="5904655" cy="2233000"/>
          </a:xfrm>
          <a:prstGeom prst="rect">
            <a:avLst/>
          </a:prstGeom>
        </p:spPr>
      </p:pic>
      <p:pic>
        <p:nvPicPr>
          <p:cNvPr id="8" name="그림 7"/>
          <p:cNvPicPr>
            <a:picLocks noChangeAspect="1"/>
          </p:cNvPicPr>
          <p:nvPr/>
        </p:nvPicPr>
        <p:blipFill>
          <a:blip r:embed="rId5"/>
          <a:stretch>
            <a:fillRect/>
          </a:stretch>
        </p:blipFill>
        <p:spPr>
          <a:xfrm>
            <a:off x="6168008" y="1327380"/>
            <a:ext cx="5890525" cy="1813587"/>
          </a:xfrm>
          <a:prstGeom prst="rect">
            <a:avLst/>
          </a:prstGeom>
        </p:spPr>
      </p:pic>
      <p:pic>
        <p:nvPicPr>
          <p:cNvPr id="9" name="그림 8"/>
          <p:cNvPicPr>
            <a:picLocks noChangeAspect="1"/>
          </p:cNvPicPr>
          <p:nvPr/>
        </p:nvPicPr>
        <p:blipFill>
          <a:blip r:embed="rId6"/>
          <a:stretch>
            <a:fillRect/>
          </a:stretch>
        </p:blipFill>
        <p:spPr>
          <a:xfrm>
            <a:off x="6168008" y="3933056"/>
            <a:ext cx="5890525" cy="2160240"/>
          </a:xfrm>
          <a:prstGeom prst="rect">
            <a:avLst/>
          </a:prstGeom>
        </p:spPr>
      </p:pic>
      <p:sp>
        <p:nvSpPr>
          <p:cNvPr id="10" name="Text Box 19"/>
          <p:cNvSpPr txBox="1">
            <a:spLocks noChangeArrowheads="1"/>
          </p:cNvSpPr>
          <p:nvPr/>
        </p:nvSpPr>
        <p:spPr bwMode="auto">
          <a:xfrm>
            <a:off x="119336" y="3270137"/>
            <a:ext cx="1917513" cy="338554"/>
          </a:xfrm>
          <a:prstGeom prst="rect">
            <a:avLst/>
          </a:prstGeom>
          <a:noFill/>
          <a:ln w="9525">
            <a:noFill/>
            <a:miter lim="800000"/>
            <a:headEnd/>
            <a:tailEnd/>
          </a:ln>
        </p:spPr>
        <p:txBody>
          <a:bodyPr wrap="none">
            <a:spAutoFit/>
          </a:bodyPr>
          <a:lstStyle/>
          <a:p>
            <a:r>
              <a:rPr lang="de-DE" altLang="ko-KR" sz="1600" dirty="0"/>
              <a:t>BMJ 2016;352:i717</a:t>
            </a:r>
            <a:endParaRPr lang="ko-KR" altLang="en-US" sz="1600" dirty="0"/>
          </a:p>
        </p:txBody>
      </p:sp>
      <p:sp>
        <p:nvSpPr>
          <p:cNvPr id="11" name="Text Box 19"/>
          <p:cNvSpPr txBox="1">
            <a:spLocks noChangeArrowheads="1"/>
          </p:cNvSpPr>
          <p:nvPr/>
        </p:nvSpPr>
        <p:spPr bwMode="auto">
          <a:xfrm>
            <a:off x="6168008" y="3270137"/>
            <a:ext cx="2721386" cy="338554"/>
          </a:xfrm>
          <a:prstGeom prst="rect">
            <a:avLst/>
          </a:prstGeom>
          <a:noFill/>
          <a:ln w="9525">
            <a:noFill/>
            <a:miter lim="800000"/>
            <a:headEnd/>
            <a:tailEnd/>
          </a:ln>
        </p:spPr>
        <p:txBody>
          <a:bodyPr wrap="none">
            <a:spAutoFit/>
          </a:bodyPr>
          <a:lstStyle/>
          <a:p>
            <a:r>
              <a:rPr lang="de-DE" altLang="ko-KR" sz="1600" dirty="0"/>
              <a:t>JAMA. 2015;313(6):603-615</a:t>
            </a:r>
            <a:endParaRPr lang="ko-KR" altLang="en-US" sz="1600" dirty="0"/>
          </a:p>
        </p:txBody>
      </p:sp>
      <p:sp>
        <p:nvSpPr>
          <p:cNvPr id="12" name="Text Box 19"/>
          <p:cNvSpPr txBox="1">
            <a:spLocks noChangeArrowheads="1"/>
          </p:cNvSpPr>
          <p:nvPr/>
        </p:nvSpPr>
        <p:spPr bwMode="auto">
          <a:xfrm>
            <a:off x="119336" y="6321144"/>
            <a:ext cx="2912849" cy="338554"/>
          </a:xfrm>
          <a:prstGeom prst="rect">
            <a:avLst/>
          </a:prstGeom>
          <a:noFill/>
          <a:ln w="9525">
            <a:noFill/>
            <a:miter lim="800000"/>
            <a:headEnd/>
            <a:tailEnd/>
          </a:ln>
        </p:spPr>
        <p:txBody>
          <a:bodyPr wrap="none">
            <a:spAutoFit/>
          </a:bodyPr>
          <a:lstStyle/>
          <a:p>
            <a:r>
              <a:rPr lang="en-US" altLang="ko-KR" sz="1600" dirty="0"/>
              <a:t>J </a:t>
            </a:r>
            <a:r>
              <a:rPr lang="en-US" altLang="ko-KR" sz="1600" dirty="0" err="1"/>
              <a:t>Hypertens</a:t>
            </a:r>
            <a:r>
              <a:rPr lang="en-US" altLang="ko-KR" sz="1600" dirty="0"/>
              <a:t> 2017;35:922–944</a:t>
            </a:r>
            <a:endParaRPr lang="ko-KR" altLang="en-US" sz="1600" dirty="0"/>
          </a:p>
        </p:txBody>
      </p:sp>
      <p:sp>
        <p:nvSpPr>
          <p:cNvPr id="13" name="Text Box 19"/>
          <p:cNvSpPr txBox="1">
            <a:spLocks noChangeArrowheads="1"/>
          </p:cNvSpPr>
          <p:nvPr/>
        </p:nvSpPr>
        <p:spPr bwMode="auto">
          <a:xfrm>
            <a:off x="6318273" y="6321144"/>
            <a:ext cx="2420856" cy="338554"/>
          </a:xfrm>
          <a:prstGeom prst="rect">
            <a:avLst/>
          </a:prstGeom>
          <a:noFill/>
          <a:ln w="9525">
            <a:noFill/>
            <a:miter lim="800000"/>
            <a:headEnd/>
            <a:tailEnd/>
          </a:ln>
        </p:spPr>
        <p:txBody>
          <a:bodyPr wrap="none">
            <a:spAutoFit/>
          </a:bodyPr>
          <a:lstStyle/>
          <a:p>
            <a:r>
              <a:rPr lang="de-DE" altLang="ko-KR" sz="1600" dirty="0"/>
              <a:t>Lancet 2016;387:435–43</a:t>
            </a:r>
            <a:endParaRPr lang="ko-KR" altLang="en-US" sz="1600" dirty="0"/>
          </a:p>
        </p:txBody>
      </p:sp>
      <p:sp>
        <p:nvSpPr>
          <p:cNvPr id="14" name="모서리가 둥근 직사각형 13"/>
          <p:cNvSpPr/>
          <p:nvPr/>
        </p:nvSpPr>
        <p:spPr>
          <a:xfrm>
            <a:off x="102094" y="1327379"/>
            <a:ext cx="5832649" cy="2281311"/>
          </a:xfrm>
          <a:prstGeom prst="roundRect">
            <a:avLst>
              <a:gd name="adj" fmla="val 21329"/>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1600" dirty="0">
                <a:solidFill>
                  <a:srgbClr val="FFFF00"/>
                </a:solidFill>
              </a:rPr>
              <a:t>Antihypertensive treatment reduces the risk of</a:t>
            </a:r>
          </a:p>
          <a:p>
            <a:r>
              <a:rPr lang="en-US" altLang="ko-KR" sz="1600" dirty="0">
                <a:solidFill>
                  <a:srgbClr val="FFFF00"/>
                </a:solidFill>
              </a:rPr>
              <a:t>mortality and cardiovascular morbidity in people with</a:t>
            </a:r>
          </a:p>
          <a:p>
            <a:r>
              <a:rPr lang="en-US" altLang="ko-KR" sz="1600" dirty="0">
                <a:solidFill>
                  <a:srgbClr val="FFFF00"/>
                </a:solidFill>
              </a:rPr>
              <a:t>diabetes mellitus and a systolic blood pressure more</a:t>
            </a:r>
          </a:p>
          <a:p>
            <a:r>
              <a:rPr lang="en-US" altLang="ko-KR" sz="1600" dirty="0">
                <a:solidFill>
                  <a:srgbClr val="FFFF00"/>
                </a:solidFill>
              </a:rPr>
              <a:t>than 140 mm Hg. If systolic blood pressure is less than</a:t>
            </a:r>
          </a:p>
          <a:p>
            <a:r>
              <a:rPr lang="en-US" altLang="ko-KR" sz="1600" dirty="0">
                <a:solidFill>
                  <a:srgbClr val="FFFF00"/>
                </a:solidFill>
              </a:rPr>
              <a:t>140 mm Hg, however, further treatment is associated</a:t>
            </a:r>
          </a:p>
          <a:p>
            <a:r>
              <a:rPr lang="en-US" altLang="ko-KR" sz="1600" dirty="0">
                <a:solidFill>
                  <a:srgbClr val="FFFF00"/>
                </a:solidFill>
              </a:rPr>
              <a:t>with an increased risk of cardiovascular death, with no</a:t>
            </a:r>
          </a:p>
          <a:p>
            <a:r>
              <a:rPr lang="en-US" altLang="ko-KR" sz="1600" dirty="0">
                <a:solidFill>
                  <a:srgbClr val="FFFF00"/>
                </a:solidFill>
              </a:rPr>
              <a:t>observed benefit.</a:t>
            </a:r>
            <a:endParaRPr lang="ko-KR" altLang="en-US" sz="1600" dirty="0">
              <a:solidFill>
                <a:srgbClr val="FFFF00"/>
              </a:solidFill>
            </a:endParaRPr>
          </a:p>
        </p:txBody>
      </p:sp>
      <p:sp>
        <p:nvSpPr>
          <p:cNvPr id="15" name="모서리가 둥근 직사각형 14"/>
          <p:cNvSpPr/>
          <p:nvPr/>
        </p:nvSpPr>
        <p:spPr>
          <a:xfrm>
            <a:off x="6168008" y="1327379"/>
            <a:ext cx="5832649" cy="2281311"/>
          </a:xfrm>
          <a:prstGeom prst="roundRect">
            <a:avLst>
              <a:gd name="adj" fmla="val 21329"/>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1600" dirty="0">
                <a:solidFill>
                  <a:srgbClr val="FFFF00"/>
                </a:solidFill>
              </a:rPr>
              <a:t>Among patients with type 2 diabetes, BP lowering was</a:t>
            </a:r>
          </a:p>
          <a:p>
            <a:r>
              <a:rPr lang="en-US" altLang="ko-KR" sz="1600" dirty="0">
                <a:solidFill>
                  <a:srgbClr val="FFFF00"/>
                </a:solidFill>
              </a:rPr>
              <a:t>associated with improved mortality and other clinical outcomes with lower RRs observed among those with baseline BP of 140mmHg and greater. These findings support the use of medications for BP lowering in these patients.</a:t>
            </a:r>
            <a:endParaRPr lang="ko-KR" altLang="en-US" sz="1600" dirty="0">
              <a:solidFill>
                <a:srgbClr val="FFFF00"/>
              </a:solidFill>
            </a:endParaRPr>
          </a:p>
        </p:txBody>
      </p:sp>
      <p:sp>
        <p:nvSpPr>
          <p:cNvPr id="17" name="모서리가 둥근 직사각형 16"/>
          <p:cNvSpPr/>
          <p:nvPr/>
        </p:nvSpPr>
        <p:spPr>
          <a:xfrm>
            <a:off x="119336" y="3933056"/>
            <a:ext cx="5832649" cy="2281311"/>
          </a:xfrm>
          <a:prstGeom prst="roundRect">
            <a:avLst>
              <a:gd name="adj" fmla="val 21329"/>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1600" dirty="0">
                <a:solidFill>
                  <a:srgbClr val="FFFF00"/>
                </a:solidFill>
              </a:rPr>
              <a:t>BP-lowering treatment significantly and importantly reduces cardiovascular risk both in diabetes mellitus and no diabetes mellitus. Contrary to past recommendations, in diabetes mellitus there is little or no further benefit in lowering SBP below 130 mmHg, whereas continuing benefit is seen in no diabetes mellitus also at SBP below 130 mmHg.</a:t>
            </a:r>
            <a:endParaRPr lang="ko-KR" altLang="en-US" sz="1600" dirty="0">
              <a:solidFill>
                <a:srgbClr val="FFFF00"/>
              </a:solidFill>
            </a:endParaRPr>
          </a:p>
        </p:txBody>
      </p:sp>
      <p:sp>
        <p:nvSpPr>
          <p:cNvPr id="18" name="모서리가 둥근 직사각형 17"/>
          <p:cNvSpPr/>
          <p:nvPr/>
        </p:nvSpPr>
        <p:spPr>
          <a:xfrm>
            <a:off x="6225884" y="3933055"/>
            <a:ext cx="5832649" cy="2281311"/>
          </a:xfrm>
          <a:prstGeom prst="roundRect">
            <a:avLst>
              <a:gd name="adj" fmla="val 21329"/>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1600" dirty="0">
                <a:solidFill>
                  <a:srgbClr val="FFFF00"/>
                </a:solidFill>
              </a:rPr>
              <a:t>Intensive blood pressure lowering provided greater vascular protection than standard regimens. In high-risk patients, there are additional benefits from more intensive blood pressure lowering, including for those</a:t>
            </a:r>
          </a:p>
          <a:p>
            <a:r>
              <a:rPr lang="en-US" altLang="ko-KR" sz="1600" dirty="0">
                <a:solidFill>
                  <a:srgbClr val="FFFF00"/>
                </a:solidFill>
              </a:rPr>
              <a:t>with systolic blood pressure below 140 mmHg. The net absolute benefits of intensive blood pressure lowering in</a:t>
            </a:r>
          </a:p>
          <a:p>
            <a:r>
              <a:rPr lang="en-US" altLang="ko-KR" sz="1600" dirty="0">
                <a:solidFill>
                  <a:srgbClr val="FFFF00"/>
                </a:solidFill>
              </a:rPr>
              <a:t>high-risk individuals are large.</a:t>
            </a:r>
            <a:endParaRPr lang="ko-KR" altLang="en-US" sz="1600" dirty="0">
              <a:solidFill>
                <a:srgbClr val="FFFF00"/>
              </a:solidFill>
            </a:endParaRPr>
          </a:p>
        </p:txBody>
      </p:sp>
    </p:spTree>
    <p:extLst>
      <p:ext uri="{BB962C8B-B14F-4D97-AF65-F5344CB8AC3E}">
        <p14:creationId xmlns:p14="http://schemas.microsoft.com/office/powerpoint/2010/main" val="991013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ko-KR" dirty="0"/>
              <a:t> </a:t>
            </a:r>
            <a:r>
              <a:rPr lang="en-US" altLang="ko-KR" sz="2800" dirty="0"/>
              <a:t>There are no RCTs for diastolic BP target in diabetes</a:t>
            </a:r>
            <a:endParaRPr lang="ko-KR" altLang="en-US" sz="2800" dirty="0"/>
          </a:p>
        </p:txBody>
      </p:sp>
      <p:sp>
        <p:nvSpPr>
          <p:cNvPr id="8" name="Text Box 19"/>
          <p:cNvSpPr txBox="1">
            <a:spLocks noChangeArrowheads="1"/>
          </p:cNvSpPr>
          <p:nvPr/>
        </p:nvSpPr>
        <p:spPr bwMode="auto">
          <a:xfrm>
            <a:off x="8556047" y="6558897"/>
            <a:ext cx="2109873" cy="276999"/>
          </a:xfrm>
          <a:prstGeom prst="rect">
            <a:avLst/>
          </a:prstGeom>
          <a:noFill/>
          <a:ln w="9525">
            <a:noFill/>
            <a:miter lim="800000"/>
            <a:headEnd/>
            <a:tailEnd/>
          </a:ln>
        </p:spPr>
        <p:txBody>
          <a:bodyPr wrap="none">
            <a:spAutoFit/>
          </a:bodyPr>
          <a:lstStyle/>
          <a:p>
            <a:r>
              <a:rPr lang="de-DE" altLang="ko-KR" sz="1200" dirty="0"/>
              <a:t>Lancet 351:1755–1762;1998</a:t>
            </a:r>
            <a:endParaRPr lang="ko-KR" altLang="en-US" sz="1200" dirty="0"/>
          </a:p>
        </p:txBody>
      </p:sp>
      <p:pic>
        <p:nvPicPr>
          <p:cNvPr id="5" name="Picture 2"/>
          <p:cNvPicPr>
            <a:picLocks noChangeAspect="1" noChangeArrowheads="1"/>
          </p:cNvPicPr>
          <p:nvPr/>
        </p:nvPicPr>
        <p:blipFill>
          <a:blip r:embed="rId3"/>
          <a:srcRect/>
          <a:stretch>
            <a:fillRect/>
          </a:stretch>
        </p:blipFill>
        <p:spPr bwMode="auto">
          <a:xfrm>
            <a:off x="623392" y="1196752"/>
            <a:ext cx="6858744" cy="5661248"/>
          </a:xfrm>
          <a:prstGeom prst="rect">
            <a:avLst/>
          </a:prstGeom>
          <a:noFill/>
          <a:ln w="9525">
            <a:solidFill>
              <a:schemeClr val="tx1"/>
            </a:solidFill>
            <a:miter lim="800000"/>
            <a:headEnd/>
            <a:tailEnd/>
          </a:ln>
          <a:effectLst/>
        </p:spPr>
      </p:pic>
      <p:sp>
        <p:nvSpPr>
          <p:cNvPr id="2" name="TextBox 1"/>
          <p:cNvSpPr txBox="1"/>
          <p:nvPr/>
        </p:nvSpPr>
        <p:spPr>
          <a:xfrm>
            <a:off x="7608168" y="1340768"/>
            <a:ext cx="3672408" cy="3323987"/>
          </a:xfrm>
          <a:prstGeom prst="rect">
            <a:avLst/>
          </a:prstGeom>
          <a:noFill/>
        </p:spPr>
        <p:txBody>
          <a:bodyPr wrap="square" rtlCol="0">
            <a:spAutoFit/>
          </a:bodyPr>
          <a:lstStyle/>
          <a:p>
            <a:r>
              <a:rPr lang="en-US" altLang="ko-KR" sz="1400" dirty="0"/>
              <a:t>18,790 patients with hypertension were randomly assigned to three DBP targets of ≤90 mmHg, ≤85 mmHg or ≤80 mmHg. </a:t>
            </a:r>
          </a:p>
          <a:p>
            <a:endParaRPr lang="en-US" altLang="ko-KR" sz="1400" dirty="0"/>
          </a:p>
          <a:p>
            <a:r>
              <a:rPr lang="en-US" altLang="ko-KR" sz="1400" dirty="0"/>
              <a:t>Although no difference between groups was observed in the total study population, a 51% reduction in incidence of cardiovascular events between the ≤80 mmHg and ≤90 mmHg was evident for the subgroup of 1,501 patients with T2DM, in which average achieved BP levels from 6 months of follow‑up to the end of the study were 148/85 mmHg, 146/83 mmHg and </a:t>
            </a:r>
            <a:r>
              <a:rPr lang="en-US" altLang="ko-KR" sz="1400" dirty="0">
                <a:solidFill>
                  <a:srgbClr val="C00000"/>
                </a:solidFill>
              </a:rPr>
              <a:t>144/81</a:t>
            </a:r>
            <a:r>
              <a:rPr lang="en-US" altLang="ko-KR" sz="1400" dirty="0"/>
              <a:t> mmHg for the three BP target groups.</a:t>
            </a:r>
            <a:endParaRPr lang="ko-KR" altLang="en-US" sz="1400" dirty="0"/>
          </a:p>
        </p:txBody>
      </p:sp>
    </p:spTree>
    <p:extLst>
      <p:ext uri="{BB962C8B-B14F-4D97-AF65-F5344CB8AC3E}">
        <p14:creationId xmlns:p14="http://schemas.microsoft.com/office/powerpoint/2010/main" val="1604479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3"/>
          <p:cNvSpPr txBox="1">
            <a:spLocks/>
          </p:cNvSpPr>
          <p:nvPr/>
        </p:nvSpPr>
        <p:spPr>
          <a:xfrm>
            <a:off x="2056004" y="400645"/>
            <a:ext cx="8216460" cy="975642"/>
          </a:xfrm>
          <a:prstGeom prst="rect">
            <a:avLst/>
          </a:prstGeom>
        </p:spPr>
        <p:txBody>
          <a:bodyP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n-US" altLang="ko-KR" b="1" dirty="0">
                <a:solidFill>
                  <a:prstClr val="black"/>
                </a:solidFill>
                <a:latin typeface="맑은 고딕"/>
                <a:ea typeface="맑은 고딕" panose="020B0503020000020004" pitchFamily="50" charset="-127"/>
              </a:rPr>
              <a:t>Conflict of interest disclosure</a:t>
            </a:r>
            <a:endParaRPr lang="ko-KR" altLang="en-US" b="1" dirty="0">
              <a:solidFill>
                <a:prstClr val="black"/>
              </a:solidFill>
              <a:latin typeface="맑은 고딕"/>
              <a:ea typeface="맑은 고딕" panose="020B0503020000020004" pitchFamily="50" charset="-127"/>
            </a:endParaRPr>
          </a:p>
        </p:txBody>
      </p:sp>
      <p:sp>
        <p:nvSpPr>
          <p:cNvPr id="5" name="TextBox 4"/>
          <p:cNvSpPr txBox="1"/>
          <p:nvPr/>
        </p:nvSpPr>
        <p:spPr>
          <a:xfrm>
            <a:off x="6459200" y="3789040"/>
            <a:ext cx="4231382" cy="338554"/>
          </a:xfrm>
          <a:prstGeom prst="rect">
            <a:avLst/>
          </a:prstGeom>
          <a:noFill/>
        </p:spPr>
        <p:txBody>
          <a:bodyPr wrap="square" rtlCol="0">
            <a:spAutoFit/>
          </a:bodyPr>
          <a:lstStyle/>
          <a:p>
            <a:pPr algn="ctr"/>
            <a:r>
              <a:rPr lang="en-US" altLang="ko-KR" sz="1600" b="1" dirty="0">
                <a:solidFill>
                  <a:prstClr val="black"/>
                </a:solidFill>
                <a:latin typeface="맑은 고딕"/>
                <a:ea typeface="맑은 고딕" panose="020B0503020000020004" pitchFamily="50" charset="-127"/>
              </a:rPr>
              <a:t>Committee of Scientific Affairs</a:t>
            </a:r>
            <a:endParaRPr lang="ko-KR" altLang="en-US" sz="1600" b="1" dirty="0">
              <a:solidFill>
                <a:prstClr val="black"/>
              </a:solidFill>
              <a:latin typeface="맑은 고딕"/>
              <a:ea typeface="맑은 고딕" panose="020B0503020000020004" pitchFamily="50" charset="-127"/>
            </a:endParaRPr>
          </a:p>
        </p:txBody>
      </p:sp>
      <p:sp>
        <p:nvSpPr>
          <p:cNvPr id="6" name="내용 개체 틀 2"/>
          <p:cNvSpPr txBox="1">
            <a:spLocks/>
          </p:cNvSpPr>
          <p:nvPr/>
        </p:nvSpPr>
        <p:spPr>
          <a:xfrm>
            <a:off x="2152650" y="2156086"/>
            <a:ext cx="7886700" cy="667271"/>
          </a:xfrm>
          <a:prstGeom prst="rect">
            <a:avLst/>
          </a:prstGeom>
        </p:spPr>
        <p:txBody>
          <a:bodyPr/>
          <a:lstStyle>
            <a:lvl1pPr marL="0" indent="0" algn="ctr" defTabSz="914400" rtl="0" eaLnBrk="1" latinLnBrk="1"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1"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1"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1"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1"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1"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1"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1"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1"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altLang="ko-KR" b="1" dirty="0">
                <a:solidFill>
                  <a:prstClr val="black"/>
                </a:solidFill>
                <a:latin typeface="맑은 고딕"/>
                <a:ea typeface="맑은 고딕" panose="020B0503020000020004" pitchFamily="50" charset="-127"/>
              </a:rPr>
              <a:t>None</a:t>
            </a:r>
            <a:endParaRPr lang="ko-KR" altLang="en-US" b="1" dirty="0">
              <a:solidFill>
                <a:prstClr val="black"/>
              </a:solidFill>
              <a:latin typeface="맑은 고딕"/>
              <a:ea typeface="맑은 고딕" panose="020B0503020000020004" pitchFamily="50" charset="-127"/>
            </a:endParaRPr>
          </a:p>
        </p:txBody>
      </p:sp>
      <p:grpSp>
        <p:nvGrpSpPr>
          <p:cNvPr id="7" name="그룹 6"/>
          <p:cNvGrpSpPr/>
          <p:nvPr/>
        </p:nvGrpSpPr>
        <p:grpSpPr>
          <a:xfrm>
            <a:off x="1847528" y="6165304"/>
            <a:ext cx="8640960" cy="482570"/>
            <a:chOff x="323528" y="6165304"/>
            <a:chExt cx="8640960" cy="482570"/>
          </a:xfrm>
        </p:grpSpPr>
        <p:sp>
          <p:nvSpPr>
            <p:cNvPr id="8" name="TextBox 7"/>
            <p:cNvSpPr txBox="1"/>
            <p:nvPr/>
          </p:nvSpPr>
          <p:spPr>
            <a:xfrm>
              <a:off x="5631382" y="6309320"/>
              <a:ext cx="3333106" cy="338554"/>
            </a:xfrm>
            <a:prstGeom prst="rect">
              <a:avLst/>
            </a:prstGeom>
            <a:noFill/>
          </p:spPr>
          <p:txBody>
            <a:bodyPr wrap="square" rtlCol="0">
              <a:spAutoFit/>
            </a:bodyPr>
            <a:lstStyle/>
            <a:p>
              <a:pPr algn="ctr"/>
              <a:r>
                <a:rPr lang="en-US" altLang="ko-KR" sz="1600" b="1" dirty="0">
                  <a:solidFill>
                    <a:prstClr val="black"/>
                  </a:solidFill>
                  <a:latin typeface="맑은 고딕"/>
                  <a:ea typeface="맑은 고딕" panose="020B0503020000020004" pitchFamily="50" charset="-127"/>
                </a:rPr>
                <a:t>Committee of Scientific Affairs</a:t>
              </a:r>
              <a:endParaRPr lang="ko-KR" altLang="en-US" sz="1600" b="1" dirty="0">
                <a:solidFill>
                  <a:prstClr val="black"/>
                </a:solidFill>
                <a:latin typeface="맑은 고딕"/>
                <a:ea typeface="맑은 고딕" panose="020B0503020000020004" pitchFamily="50" charset="-127"/>
              </a:endParaRPr>
            </a:p>
          </p:txBody>
        </p:sp>
        <p:sp>
          <p:nvSpPr>
            <p:cNvPr id="9" name="직사각형 8"/>
            <p:cNvSpPr/>
            <p:nvPr/>
          </p:nvSpPr>
          <p:spPr>
            <a:xfrm>
              <a:off x="323528" y="6165304"/>
              <a:ext cx="8568952"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latin typeface="맑은 고딕"/>
                <a:ea typeface="맑은 고딕" panose="020B0503020000020004" pitchFamily="50" charset="-127"/>
              </a:endParaRPr>
            </a:p>
          </p:txBody>
        </p:sp>
      </p:grpSp>
      <p:pic>
        <p:nvPicPr>
          <p:cNvPr id="12" name="그림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3687" y="6280078"/>
            <a:ext cx="864096" cy="501264"/>
          </a:xfrm>
          <a:prstGeom prst="rect">
            <a:avLst/>
          </a:prstGeom>
        </p:spPr>
      </p:pic>
    </p:spTree>
    <p:extLst>
      <p:ext uri="{BB962C8B-B14F-4D97-AF65-F5344CB8AC3E}">
        <p14:creationId xmlns:p14="http://schemas.microsoft.com/office/powerpoint/2010/main" val="3656571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ko-KR" dirty="0"/>
              <a:t> </a:t>
            </a:r>
            <a:r>
              <a:rPr lang="en-US" altLang="ko-KR" sz="2800" dirty="0"/>
              <a:t>Traditional BP target for diabetes</a:t>
            </a:r>
            <a:endParaRPr lang="ko-KR" altLang="en-US" sz="2800" dirty="0"/>
          </a:p>
        </p:txBody>
      </p:sp>
      <p:sp>
        <p:nvSpPr>
          <p:cNvPr id="8" name="Text Box 19"/>
          <p:cNvSpPr txBox="1">
            <a:spLocks noChangeArrowheads="1"/>
          </p:cNvSpPr>
          <p:nvPr/>
        </p:nvSpPr>
        <p:spPr bwMode="auto">
          <a:xfrm>
            <a:off x="9720152" y="6517368"/>
            <a:ext cx="1776448" cy="276999"/>
          </a:xfrm>
          <a:prstGeom prst="rect">
            <a:avLst/>
          </a:prstGeom>
          <a:noFill/>
          <a:ln w="9525">
            <a:noFill/>
            <a:miter lim="800000"/>
            <a:headEnd/>
            <a:tailEnd/>
          </a:ln>
        </p:spPr>
        <p:txBody>
          <a:bodyPr wrap="none">
            <a:spAutoFit/>
          </a:bodyPr>
          <a:lstStyle/>
          <a:p>
            <a:r>
              <a:rPr lang="de-DE" altLang="ko-KR" sz="1200" dirty="0"/>
              <a:t>BMJ 317:703–713;1998</a:t>
            </a:r>
            <a:endParaRPr lang="ko-KR" altLang="en-US" sz="1200" dirty="0"/>
          </a:p>
        </p:txBody>
      </p:sp>
      <p:pic>
        <p:nvPicPr>
          <p:cNvPr id="2" name="그림 1"/>
          <p:cNvPicPr>
            <a:picLocks noChangeAspect="1"/>
          </p:cNvPicPr>
          <p:nvPr/>
        </p:nvPicPr>
        <p:blipFill>
          <a:blip r:embed="rId3"/>
          <a:stretch>
            <a:fillRect/>
          </a:stretch>
        </p:blipFill>
        <p:spPr>
          <a:xfrm>
            <a:off x="695400" y="1285538"/>
            <a:ext cx="3888432" cy="4608512"/>
          </a:xfrm>
          <a:prstGeom prst="rect">
            <a:avLst/>
          </a:prstGeom>
        </p:spPr>
      </p:pic>
      <p:pic>
        <p:nvPicPr>
          <p:cNvPr id="3" name="그림 2"/>
          <p:cNvPicPr>
            <a:picLocks noChangeAspect="1"/>
          </p:cNvPicPr>
          <p:nvPr/>
        </p:nvPicPr>
        <p:blipFill>
          <a:blip r:embed="rId4"/>
          <a:stretch>
            <a:fillRect/>
          </a:stretch>
        </p:blipFill>
        <p:spPr>
          <a:xfrm>
            <a:off x="4583832" y="1285538"/>
            <a:ext cx="6912768" cy="4608512"/>
          </a:xfrm>
          <a:prstGeom prst="rect">
            <a:avLst/>
          </a:prstGeom>
        </p:spPr>
      </p:pic>
      <p:sp>
        <p:nvSpPr>
          <p:cNvPr id="6" name="TextBox 5"/>
          <p:cNvSpPr txBox="1"/>
          <p:nvPr/>
        </p:nvSpPr>
        <p:spPr>
          <a:xfrm>
            <a:off x="3958705" y="2320514"/>
            <a:ext cx="576064" cy="338554"/>
          </a:xfrm>
          <a:prstGeom prst="rect">
            <a:avLst/>
          </a:prstGeom>
          <a:noFill/>
        </p:spPr>
        <p:txBody>
          <a:bodyPr wrap="square" rtlCol="0">
            <a:spAutoFit/>
          </a:bodyPr>
          <a:lstStyle/>
          <a:p>
            <a:r>
              <a:rPr lang="en-US" altLang="ko-KR" sz="1600" dirty="0"/>
              <a:t>144</a:t>
            </a:r>
            <a:endParaRPr lang="ko-KR" altLang="en-US" sz="1600" dirty="0"/>
          </a:p>
        </p:txBody>
      </p:sp>
      <p:sp>
        <p:nvSpPr>
          <p:cNvPr id="9" name="TextBox 8"/>
          <p:cNvSpPr txBox="1"/>
          <p:nvPr/>
        </p:nvSpPr>
        <p:spPr>
          <a:xfrm>
            <a:off x="4079751" y="4444754"/>
            <a:ext cx="432048" cy="338554"/>
          </a:xfrm>
          <a:prstGeom prst="rect">
            <a:avLst/>
          </a:prstGeom>
          <a:noFill/>
        </p:spPr>
        <p:txBody>
          <a:bodyPr wrap="square" rtlCol="0">
            <a:spAutoFit/>
          </a:bodyPr>
          <a:lstStyle/>
          <a:p>
            <a:r>
              <a:rPr lang="en-US" altLang="ko-KR" sz="1600" dirty="0"/>
              <a:t>82</a:t>
            </a:r>
            <a:endParaRPr lang="ko-KR" altLang="en-US" sz="1600" dirty="0"/>
          </a:p>
        </p:txBody>
      </p:sp>
      <p:sp>
        <p:nvSpPr>
          <p:cNvPr id="10" name="TextBox 9"/>
          <p:cNvSpPr txBox="1"/>
          <p:nvPr/>
        </p:nvSpPr>
        <p:spPr>
          <a:xfrm>
            <a:off x="3955796" y="1650098"/>
            <a:ext cx="576064" cy="338554"/>
          </a:xfrm>
          <a:prstGeom prst="rect">
            <a:avLst/>
          </a:prstGeom>
          <a:noFill/>
        </p:spPr>
        <p:txBody>
          <a:bodyPr wrap="square" rtlCol="0">
            <a:spAutoFit/>
          </a:bodyPr>
          <a:lstStyle/>
          <a:p>
            <a:r>
              <a:rPr lang="en-US" altLang="ko-KR" sz="1600" dirty="0"/>
              <a:t>154</a:t>
            </a:r>
            <a:endParaRPr lang="ko-KR" altLang="en-US" sz="1600" dirty="0"/>
          </a:p>
        </p:txBody>
      </p:sp>
      <p:sp>
        <p:nvSpPr>
          <p:cNvPr id="11" name="TextBox 10"/>
          <p:cNvSpPr txBox="1"/>
          <p:nvPr/>
        </p:nvSpPr>
        <p:spPr>
          <a:xfrm>
            <a:off x="4062385" y="3906954"/>
            <a:ext cx="466780" cy="338554"/>
          </a:xfrm>
          <a:prstGeom prst="rect">
            <a:avLst/>
          </a:prstGeom>
          <a:noFill/>
        </p:spPr>
        <p:txBody>
          <a:bodyPr wrap="square" rtlCol="0">
            <a:spAutoFit/>
          </a:bodyPr>
          <a:lstStyle/>
          <a:p>
            <a:r>
              <a:rPr lang="en-US" altLang="ko-KR" sz="1600" dirty="0"/>
              <a:t>87</a:t>
            </a:r>
            <a:endParaRPr lang="ko-KR" altLang="en-US" sz="1600" dirty="0"/>
          </a:p>
        </p:txBody>
      </p:sp>
      <p:sp>
        <p:nvSpPr>
          <p:cNvPr id="7" name="TextBox 6"/>
          <p:cNvSpPr txBox="1"/>
          <p:nvPr/>
        </p:nvSpPr>
        <p:spPr>
          <a:xfrm>
            <a:off x="623392" y="5944099"/>
            <a:ext cx="10873208" cy="523220"/>
          </a:xfrm>
          <a:prstGeom prst="rect">
            <a:avLst/>
          </a:prstGeom>
          <a:noFill/>
        </p:spPr>
        <p:txBody>
          <a:bodyPr wrap="square" rtlCol="0">
            <a:spAutoFit/>
          </a:bodyPr>
          <a:lstStyle/>
          <a:p>
            <a:r>
              <a:rPr lang="en-US" altLang="ko-KR" sz="1400" dirty="0"/>
              <a:t>UKPDS 38: 1148 hypertensive patients with type 2 diabetes were allocated to comparing tight control of BP aiming at a &lt; 150/85 mm Hg (with the use of captopril or atenolol) with less tight control aiming at a &lt; 180/105 mm Hg.</a:t>
            </a:r>
            <a:endParaRPr lang="ko-KR" altLang="en-US" sz="1400" dirty="0"/>
          </a:p>
        </p:txBody>
      </p:sp>
    </p:spTree>
    <p:extLst>
      <p:ext uri="{BB962C8B-B14F-4D97-AF65-F5344CB8AC3E}">
        <p14:creationId xmlns:p14="http://schemas.microsoft.com/office/powerpoint/2010/main" val="24188842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ko-KR" sz="2800" dirty="0"/>
              <a:t>Diastolic BP in SPRINT and ACCORD trial</a:t>
            </a:r>
            <a:endParaRPr lang="ko-KR" altLang="en-US" sz="2800" dirty="0"/>
          </a:p>
        </p:txBody>
      </p:sp>
      <p:sp>
        <p:nvSpPr>
          <p:cNvPr id="8" name="Text Box 19"/>
          <p:cNvSpPr txBox="1">
            <a:spLocks noChangeArrowheads="1"/>
          </p:cNvSpPr>
          <p:nvPr/>
        </p:nvSpPr>
        <p:spPr bwMode="auto">
          <a:xfrm>
            <a:off x="9360407" y="6547274"/>
            <a:ext cx="2427268" cy="276999"/>
          </a:xfrm>
          <a:prstGeom prst="rect">
            <a:avLst/>
          </a:prstGeom>
          <a:noFill/>
          <a:ln w="9525">
            <a:noFill/>
            <a:miter lim="800000"/>
            <a:headEnd/>
            <a:tailEnd/>
          </a:ln>
        </p:spPr>
        <p:txBody>
          <a:bodyPr wrap="none">
            <a:spAutoFit/>
          </a:bodyPr>
          <a:lstStyle/>
          <a:p>
            <a:r>
              <a:rPr lang="de-DE" altLang="ko-KR" sz="1200" dirty="0"/>
              <a:t>N Engl J Med 2015;373:2103-16</a:t>
            </a:r>
            <a:endParaRPr lang="ko-KR" altLang="en-US" sz="1200" dirty="0"/>
          </a:p>
        </p:txBody>
      </p:sp>
      <p:pic>
        <p:nvPicPr>
          <p:cNvPr id="2" name="그림 1"/>
          <p:cNvPicPr>
            <a:picLocks noChangeAspect="1"/>
          </p:cNvPicPr>
          <p:nvPr/>
        </p:nvPicPr>
        <p:blipFill>
          <a:blip r:embed="rId3"/>
          <a:stretch>
            <a:fillRect/>
          </a:stretch>
        </p:blipFill>
        <p:spPr>
          <a:xfrm>
            <a:off x="3719736" y="1224030"/>
            <a:ext cx="8064896" cy="4723079"/>
          </a:xfrm>
          <a:prstGeom prst="rect">
            <a:avLst/>
          </a:prstGeom>
          <a:ln>
            <a:solidFill>
              <a:schemeClr val="tx1"/>
            </a:solidFill>
          </a:ln>
        </p:spPr>
      </p:pic>
      <p:pic>
        <p:nvPicPr>
          <p:cNvPr id="3" name="그림 2"/>
          <p:cNvPicPr>
            <a:picLocks noChangeAspect="1"/>
          </p:cNvPicPr>
          <p:nvPr/>
        </p:nvPicPr>
        <p:blipFill>
          <a:blip r:embed="rId4"/>
          <a:stretch>
            <a:fillRect/>
          </a:stretch>
        </p:blipFill>
        <p:spPr>
          <a:xfrm>
            <a:off x="458261" y="1224029"/>
            <a:ext cx="3118860" cy="2116508"/>
          </a:xfrm>
          <a:prstGeom prst="rect">
            <a:avLst/>
          </a:prstGeom>
          <a:ln>
            <a:solidFill>
              <a:schemeClr val="tx1"/>
            </a:solidFill>
          </a:ln>
        </p:spPr>
      </p:pic>
      <p:pic>
        <p:nvPicPr>
          <p:cNvPr id="5" name="그림 4"/>
          <p:cNvPicPr>
            <a:picLocks noChangeAspect="1"/>
          </p:cNvPicPr>
          <p:nvPr/>
        </p:nvPicPr>
        <p:blipFill>
          <a:blip r:embed="rId5"/>
          <a:stretch>
            <a:fillRect/>
          </a:stretch>
        </p:blipFill>
        <p:spPr>
          <a:xfrm>
            <a:off x="458261" y="3340538"/>
            <a:ext cx="3118860" cy="3483735"/>
          </a:xfrm>
          <a:prstGeom prst="rect">
            <a:avLst/>
          </a:prstGeom>
          <a:ln>
            <a:solidFill>
              <a:schemeClr val="tx1"/>
            </a:solidFill>
          </a:ln>
        </p:spPr>
      </p:pic>
      <p:sp>
        <p:nvSpPr>
          <p:cNvPr id="6" name="TextBox 5"/>
          <p:cNvSpPr txBox="1"/>
          <p:nvPr/>
        </p:nvSpPr>
        <p:spPr>
          <a:xfrm>
            <a:off x="3724402" y="5947109"/>
            <a:ext cx="8064896" cy="738664"/>
          </a:xfrm>
          <a:prstGeom prst="rect">
            <a:avLst/>
          </a:prstGeom>
          <a:noFill/>
        </p:spPr>
        <p:txBody>
          <a:bodyPr wrap="square" rtlCol="0">
            <a:spAutoFit/>
          </a:bodyPr>
          <a:lstStyle/>
          <a:p>
            <a:r>
              <a:rPr lang="en-US" altLang="ko-KR" sz="1400" dirty="0"/>
              <a:t>9,361 individuals with hypertension and increased CV burden but not DM or prior stroke, with a baseline SBP ≥130 mmHg, to an intensive-treatment group with a SBP target of &lt;120 mmHg or a standard-treatment group with a SBP target of &lt;140 mmHg</a:t>
            </a:r>
            <a:endParaRPr lang="ko-KR" altLang="en-US" sz="1400" dirty="0"/>
          </a:p>
        </p:txBody>
      </p:sp>
      <p:sp>
        <p:nvSpPr>
          <p:cNvPr id="7" name="TextBox 6"/>
          <p:cNvSpPr txBox="1"/>
          <p:nvPr/>
        </p:nvSpPr>
        <p:spPr>
          <a:xfrm>
            <a:off x="1392472" y="1274779"/>
            <a:ext cx="648072" cy="307777"/>
          </a:xfrm>
          <a:prstGeom prst="rect">
            <a:avLst/>
          </a:prstGeom>
          <a:noFill/>
        </p:spPr>
        <p:txBody>
          <a:bodyPr wrap="square" rtlCol="0">
            <a:spAutoFit/>
          </a:bodyPr>
          <a:lstStyle/>
          <a:p>
            <a:r>
              <a:rPr lang="en-US" altLang="ko-KR" sz="1400" dirty="0"/>
              <a:t>139.7</a:t>
            </a:r>
            <a:endParaRPr lang="ko-KR" altLang="en-US" sz="1400" dirty="0"/>
          </a:p>
        </p:txBody>
      </p:sp>
      <p:sp>
        <p:nvSpPr>
          <p:cNvPr id="9" name="TextBox 8"/>
          <p:cNvSpPr txBox="1"/>
          <p:nvPr/>
        </p:nvSpPr>
        <p:spPr>
          <a:xfrm>
            <a:off x="2469251" y="1302674"/>
            <a:ext cx="1107870" cy="307777"/>
          </a:xfrm>
          <a:prstGeom prst="rect">
            <a:avLst/>
          </a:prstGeom>
          <a:noFill/>
        </p:spPr>
        <p:txBody>
          <a:bodyPr wrap="square" rtlCol="0">
            <a:spAutoFit/>
          </a:bodyPr>
          <a:lstStyle/>
          <a:p>
            <a:r>
              <a:rPr lang="en-US" altLang="ko-KR" sz="1400" dirty="0"/>
              <a:t>134.6/76.3</a:t>
            </a:r>
            <a:endParaRPr lang="ko-KR" altLang="en-US" sz="1400" dirty="0"/>
          </a:p>
        </p:txBody>
      </p:sp>
      <p:sp>
        <p:nvSpPr>
          <p:cNvPr id="10" name="TextBox 9"/>
          <p:cNvSpPr txBox="1"/>
          <p:nvPr/>
        </p:nvSpPr>
        <p:spPr>
          <a:xfrm>
            <a:off x="2459596" y="2304649"/>
            <a:ext cx="1107870" cy="307777"/>
          </a:xfrm>
          <a:prstGeom prst="rect">
            <a:avLst/>
          </a:prstGeom>
          <a:noFill/>
        </p:spPr>
        <p:txBody>
          <a:bodyPr wrap="square" rtlCol="0">
            <a:spAutoFit/>
          </a:bodyPr>
          <a:lstStyle/>
          <a:p>
            <a:r>
              <a:rPr lang="en-US" altLang="ko-KR" sz="1400" dirty="0"/>
              <a:t>121.5/68.7</a:t>
            </a:r>
            <a:endParaRPr lang="ko-KR" altLang="en-US" sz="1400" dirty="0"/>
          </a:p>
        </p:txBody>
      </p:sp>
      <p:pic>
        <p:nvPicPr>
          <p:cNvPr id="11" name="그림 10"/>
          <p:cNvPicPr>
            <a:picLocks noChangeAspect="1"/>
          </p:cNvPicPr>
          <p:nvPr/>
        </p:nvPicPr>
        <p:blipFill>
          <a:blip r:embed="rId6"/>
          <a:stretch>
            <a:fillRect/>
          </a:stretch>
        </p:blipFill>
        <p:spPr>
          <a:xfrm>
            <a:off x="3708391" y="1224029"/>
            <a:ext cx="2569408" cy="1686554"/>
          </a:xfrm>
          <a:prstGeom prst="rect">
            <a:avLst/>
          </a:prstGeom>
          <a:ln>
            <a:solidFill>
              <a:schemeClr val="tx1"/>
            </a:solidFill>
          </a:ln>
        </p:spPr>
      </p:pic>
    </p:spTree>
    <p:extLst>
      <p:ext uri="{BB962C8B-B14F-4D97-AF65-F5344CB8AC3E}">
        <p14:creationId xmlns:p14="http://schemas.microsoft.com/office/powerpoint/2010/main" val="17228332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ko-KR" dirty="0"/>
              <a:t> </a:t>
            </a:r>
            <a:r>
              <a:rPr lang="en-US" altLang="ko-KR" sz="2800" dirty="0"/>
              <a:t>Achieved BP at EMPA-REG trial</a:t>
            </a:r>
            <a:endParaRPr lang="ko-KR" altLang="en-US" sz="2800" dirty="0"/>
          </a:p>
        </p:txBody>
      </p:sp>
      <p:pic>
        <p:nvPicPr>
          <p:cNvPr id="5" name="그림 4"/>
          <p:cNvPicPr>
            <a:picLocks noChangeAspect="1"/>
          </p:cNvPicPr>
          <p:nvPr/>
        </p:nvPicPr>
        <p:blipFill>
          <a:blip r:embed="rId3"/>
          <a:stretch>
            <a:fillRect/>
          </a:stretch>
        </p:blipFill>
        <p:spPr>
          <a:xfrm>
            <a:off x="1239116" y="1288770"/>
            <a:ext cx="6009012" cy="2860311"/>
          </a:xfrm>
          <a:prstGeom prst="rect">
            <a:avLst/>
          </a:prstGeom>
          <a:ln>
            <a:solidFill>
              <a:schemeClr val="tx1"/>
            </a:solidFill>
          </a:ln>
        </p:spPr>
      </p:pic>
      <p:pic>
        <p:nvPicPr>
          <p:cNvPr id="6" name="그림 5"/>
          <p:cNvPicPr>
            <a:picLocks noChangeAspect="1"/>
          </p:cNvPicPr>
          <p:nvPr/>
        </p:nvPicPr>
        <p:blipFill>
          <a:blip r:embed="rId4"/>
          <a:stretch>
            <a:fillRect/>
          </a:stretch>
        </p:blipFill>
        <p:spPr>
          <a:xfrm>
            <a:off x="1239116" y="4149081"/>
            <a:ext cx="6009014" cy="2592287"/>
          </a:xfrm>
          <a:prstGeom prst="rect">
            <a:avLst/>
          </a:prstGeom>
          <a:ln>
            <a:solidFill>
              <a:schemeClr val="tx1"/>
            </a:solidFill>
          </a:ln>
        </p:spPr>
      </p:pic>
      <p:sp>
        <p:nvSpPr>
          <p:cNvPr id="2" name="TextBox 1"/>
          <p:cNvSpPr txBox="1"/>
          <p:nvPr/>
        </p:nvSpPr>
        <p:spPr>
          <a:xfrm>
            <a:off x="2567608" y="2118380"/>
            <a:ext cx="792088" cy="369332"/>
          </a:xfrm>
          <a:prstGeom prst="rect">
            <a:avLst/>
          </a:prstGeom>
          <a:noFill/>
        </p:spPr>
        <p:txBody>
          <a:bodyPr wrap="square" rtlCol="0">
            <a:spAutoFit/>
          </a:bodyPr>
          <a:lstStyle/>
          <a:p>
            <a:r>
              <a:rPr lang="en-US" altLang="ko-KR" dirty="0"/>
              <a:t>135.3</a:t>
            </a:r>
            <a:endParaRPr lang="ko-KR" altLang="en-US" dirty="0"/>
          </a:p>
        </p:txBody>
      </p:sp>
      <p:sp>
        <p:nvSpPr>
          <p:cNvPr id="7" name="TextBox 6"/>
          <p:cNvSpPr txBox="1"/>
          <p:nvPr/>
        </p:nvSpPr>
        <p:spPr>
          <a:xfrm>
            <a:off x="2711624" y="4695843"/>
            <a:ext cx="792088" cy="369332"/>
          </a:xfrm>
          <a:prstGeom prst="rect">
            <a:avLst/>
          </a:prstGeom>
          <a:noFill/>
        </p:spPr>
        <p:txBody>
          <a:bodyPr wrap="square" rtlCol="0">
            <a:spAutoFit/>
          </a:bodyPr>
          <a:lstStyle/>
          <a:p>
            <a:r>
              <a:rPr lang="en-US" altLang="ko-KR" dirty="0"/>
              <a:t>76.6</a:t>
            </a:r>
            <a:endParaRPr lang="ko-KR" altLang="en-US" dirty="0"/>
          </a:p>
        </p:txBody>
      </p:sp>
      <p:sp>
        <p:nvSpPr>
          <p:cNvPr id="9" name="TextBox 8"/>
          <p:cNvSpPr txBox="1"/>
          <p:nvPr/>
        </p:nvSpPr>
        <p:spPr>
          <a:xfrm>
            <a:off x="6293473" y="2949065"/>
            <a:ext cx="792088" cy="369332"/>
          </a:xfrm>
          <a:prstGeom prst="rect">
            <a:avLst/>
          </a:prstGeom>
          <a:noFill/>
        </p:spPr>
        <p:txBody>
          <a:bodyPr wrap="square" rtlCol="0">
            <a:spAutoFit/>
          </a:bodyPr>
          <a:lstStyle/>
          <a:p>
            <a:r>
              <a:rPr lang="en-US" altLang="ko-KR" dirty="0"/>
              <a:t>131.3</a:t>
            </a:r>
            <a:endParaRPr lang="ko-KR" altLang="en-US" dirty="0"/>
          </a:p>
        </p:txBody>
      </p:sp>
      <p:sp>
        <p:nvSpPr>
          <p:cNvPr id="10" name="TextBox 9"/>
          <p:cNvSpPr txBox="1"/>
          <p:nvPr/>
        </p:nvSpPr>
        <p:spPr>
          <a:xfrm>
            <a:off x="6184260" y="5592566"/>
            <a:ext cx="792088" cy="369332"/>
          </a:xfrm>
          <a:prstGeom prst="rect">
            <a:avLst/>
          </a:prstGeom>
          <a:noFill/>
        </p:spPr>
        <p:txBody>
          <a:bodyPr wrap="square" rtlCol="0">
            <a:spAutoFit/>
          </a:bodyPr>
          <a:lstStyle/>
          <a:p>
            <a:r>
              <a:rPr lang="en-US" altLang="ko-KR" dirty="0"/>
              <a:t>75.1</a:t>
            </a:r>
            <a:endParaRPr lang="ko-KR" altLang="en-US" dirty="0"/>
          </a:p>
        </p:txBody>
      </p:sp>
      <p:sp>
        <p:nvSpPr>
          <p:cNvPr id="3" name="TextBox 2"/>
          <p:cNvSpPr txBox="1"/>
          <p:nvPr/>
        </p:nvSpPr>
        <p:spPr>
          <a:xfrm>
            <a:off x="7648144" y="2202853"/>
            <a:ext cx="3024336" cy="2862322"/>
          </a:xfrm>
          <a:prstGeom prst="rect">
            <a:avLst/>
          </a:prstGeom>
          <a:noFill/>
        </p:spPr>
        <p:txBody>
          <a:bodyPr wrap="square" rtlCol="0">
            <a:spAutoFit/>
          </a:bodyPr>
          <a:lstStyle/>
          <a:p>
            <a:r>
              <a:rPr lang="en-US" altLang="ko-KR" dirty="0"/>
              <a:t>The EMPA-REG outcome trial with the impressive reduction in cardiovascular and total mortality in response to </a:t>
            </a:r>
            <a:r>
              <a:rPr lang="en-US" altLang="ko-KR" dirty="0" err="1"/>
              <a:t>empagliflozin</a:t>
            </a:r>
            <a:r>
              <a:rPr lang="en-US" altLang="ko-KR" dirty="0"/>
              <a:t> indicates that a SBP reduction close to 130 mmHg is safe and might partly explain these beneficial results.</a:t>
            </a:r>
            <a:endParaRPr lang="ko-KR" altLang="en-US" dirty="0"/>
          </a:p>
        </p:txBody>
      </p:sp>
      <p:sp>
        <p:nvSpPr>
          <p:cNvPr id="11" name="Text Box 19"/>
          <p:cNvSpPr txBox="1">
            <a:spLocks noChangeArrowheads="1"/>
          </p:cNvSpPr>
          <p:nvPr/>
        </p:nvSpPr>
        <p:spPr bwMode="auto">
          <a:xfrm>
            <a:off x="8159684" y="6547274"/>
            <a:ext cx="2427268" cy="276999"/>
          </a:xfrm>
          <a:prstGeom prst="rect">
            <a:avLst/>
          </a:prstGeom>
          <a:noFill/>
          <a:ln w="9525">
            <a:noFill/>
            <a:miter lim="800000"/>
            <a:headEnd/>
            <a:tailEnd/>
          </a:ln>
        </p:spPr>
        <p:txBody>
          <a:bodyPr wrap="none">
            <a:spAutoFit/>
          </a:bodyPr>
          <a:lstStyle/>
          <a:p>
            <a:r>
              <a:rPr lang="en-US" altLang="ko-KR" sz="1200" dirty="0"/>
              <a:t>N </a:t>
            </a:r>
            <a:r>
              <a:rPr lang="en-US" altLang="ko-KR" sz="1200" dirty="0" err="1"/>
              <a:t>Engl</a:t>
            </a:r>
            <a:r>
              <a:rPr lang="en-US" altLang="ko-KR" sz="1200" dirty="0"/>
              <a:t> J Med 2015;373:2117-28</a:t>
            </a:r>
            <a:endParaRPr lang="ko-KR" altLang="en-US" sz="1200" dirty="0"/>
          </a:p>
        </p:txBody>
      </p:sp>
    </p:spTree>
    <p:extLst>
      <p:ext uri="{BB962C8B-B14F-4D97-AF65-F5344CB8AC3E}">
        <p14:creationId xmlns:p14="http://schemas.microsoft.com/office/powerpoint/2010/main" val="3000427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ko-KR" dirty="0"/>
              <a:t> </a:t>
            </a:r>
            <a:r>
              <a:rPr lang="en-US" altLang="ko-KR" sz="2800" dirty="0"/>
              <a:t>Several limitations but…</a:t>
            </a:r>
            <a:endParaRPr lang="ko-KR" altLang="en-US" sz="2800" dirty="0"/>
          </a:p>
        </p:txBody>
      </p:sp>
      <p:sp>
        <p:nvSpPr>
          <p:cNvPr id="2" name="TextBox 1"/>
          <p:cNvSpPr txBox="1"/>
          <p:nvPr/>
        </p:nvSpPr>
        <p:spPr>
          <a:xfrm>
            <a:off x="983432" y="1556792"/>
            <a:ext cx="10657184" cy="4401205"/>
          </a:xfrm>
          <a:prstGeom prst="rect">
            <a:avLst/>
          </a:prstGeom>
          <a:noFill/>
        </p:spPr>
        <p:txBody>
          <a:bodyPr wrap="square" rtlCol="0">
            <a:spAutoFit/>
          </a:bodyPr>
          <a:lstStyle/>
          <a:p>
            <a:pPr marL="342900" indent="-342900">
              <a:buAutoNum type="arabicPeriod"/>
            </a:pPr>
            <a:r>
              <a:rPr lang="en-US" altLang="ko-KR" sz="2000" dirty="0"/>
              <a:t>The SBP goal in intensive group of ACCORD‑BP and SPRINT was &lt;120 mmHg and not &lt;130 mmHg. The mean SBPs that were achieved were 119.3 mmHg and 133.5 mmHg, values that are not even close to 140 mmHg. </a:t>
            </a:r>
          </a:p>
          <a:p>
            <a:pPr marL="342900" indent="-342900">
              <a:buAutoNum type="arabicPeriod"/>
            </a:pPr>
            <a:endParaRPr lang="en-US" altLang="ko-KR" sz="2000" dirty="0"/>
          </a:p>
          <a:p>
            <a:pPr marL="342900" indent="-342900">
              <a:buAutoNum type="arabicPeriod"/>
            </a:pPr>
            <a:r>
              <a:rPr lang="en-US" altLang="ko-KR" sz="2000" dirty="0"/>
              <a:t>There are several differences between two trial, and despite of many attempts for statistical explanation, it can’t be generalized to all diabetic patients.</a:t>
            </a:r>
          </a:p>
          <a:p>
            <a:pPr marL="342900" indent="-342900">
              <a:buAutoNum type="arabicPeriod"/>
            </a:pPr>
            <a:endParaRPr lang="en-US" altLang="ko-KR" sz="2000" dirty="0"/>
          </a:p>
          <a:p>
            <a:pPr marL="342900" indent="-342900">
              <a:buFontTx/>
              <a:buAutoNum type="arabicPeriod"/>
            </a:pPr>
            <a:r>
              <a:rPr lang="en-US" altLang="ko-KR" sz="2000" dirty="0"/>
              <a:t>Nevertheless, a SBP target of &lt; 130 mmHg seems to be justified for certain patients with T2DM especially patients with CVD, but whether the BP target of &lt;130 mmHg in T2DM without high CV risk is justified remained unanswered.</a:t>
            </a:r>
          </a:p>
          <a:p>
            <a:pPr marL="342900" indent="-342900">
              <a:buAutoNum type="arabicPeriod"/>
            </a:pPr>
            <a:endParaRPr lang="en-US" altLang="ko-KR" sz="2000" dirty="0"/>
          </a:p>
          <a:p>
            <a:pPr marL="342900" indent="-342900">
              <a:buAutoNum type="arabicPeriod"/>
            </a:pPr>
            <a:r>
              <a:rPr lang="en-US" altLang="ko-KR" sz="2000" dirty="0"/>
              <a:t>DBP target of &lt;80 mmHg seems to be justified for some patients with T2DM, aside from the data from the HOT and UKPDS trial, both study arms in ACCORD‑BP and SPRINT had DBPs below this level.</a:t>
            </a:r>
            <a:endParaRPr lang="ko-KR" altLang="en-US" sz="2000" dirty="0"/>
          </a:p>
        </p:txBody>
      </p:sp>
    </p:spTree>
    <p:extLst>
      <p:ext uri="{BB962C8B-B14F-4D97-AF65-F5344CB8AC3E}">
        <p14:creationId xmlns:p14="http://schemas.microsoft.com/office/powerpoint/2010/main" val="35811303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6778"/>
            <a:ext cx="10668000" cy="1069514"/>
          </a:xfrm>
        </p:spPr>
        <p:txBody>
          <a:bodyPr/>
          <a:lstStyle/>
          <a:p>
            <a:r>
              <a:rPr lang="en-US" altLang="ko-KR" sz="3200" dirty="0"/>
              <a:t>Hypertension Management in Diabetic Patients</a:t>
            </a:r>
            <a:endParaRPr lang="ko-KR" altLang="en-US" sz="3200" dirty="0"/>
          </a:p>
        </p:txBody>
      </p:sp>
      <p:sp>
        <p:nvSpPr>
          <p:cNvPr id="3" name="TextBox 2"/>
          <p:cNvSpPr txBox="1"/>
          <p:nvPr/>
        </p:nvSpPr>
        <p:spPr>
          <a:xfrm>
            <a:off x="335360" y="1484784"/>
            <a:ext cx="11521280" cy="4708981"/>
          </a:xfrm>
          <a:prstGeom prst="rect">
            <a:avLst/>
          </a:prstGeom>
          <a:noFill/>
        </p:spPr>
        <p:txBody>
          <a:bodyPr wrap="square" rtlCol="0">
            <a:spAutoFit/>
          </a:bodyPr>
          <a:lstStyle/>
          <a:p>
            <a:r>
              <a:rPr lang="en-US" altLang="ko-KR" sz="2000" dirty="0"/>
              <a:t>1. Measuring blood pressure is recommended at each visit. [B, I] </a:t>
            </a:r>
          </a:p>
          <a:p>
            <a:endParaRPr lang="en-US" altLang="ko-KR" sz="2000" dirty="0"/>
          </a:p>
          <a:p>
            <a:r>
              <a:rPr lang="en-US" altLang="ko-KR" sz="2000" dirty="0"/>
              <a:t>2. Lifestyle modification in order to achieve normal blood pressure is recommended for diabetic patients with blood pressure &gt;120/80 mmHg. [B, I]</a:t>
            </a:r>
          </a:p>
          <a:p>
            <a:endParaRPr lang="en-US" altLang="ko-KR" sz="2000" dirty="0"/>
          </a:p>
          <a:p>
            <a:r>
              <a:rPr lang="en-US" altLang="ko-KR" sz="2000" dirty="0"/>
              <a:t>3. Recommended active lifestyle management includes exercise and diet management; reduction in sodium intake, increase in potassium intake, minimized alcohol intake and increasing exercise. [B, I]</a:t>
            </a:r>
          </a:p>
          <a:p>
            <a:r>
              <a:rPr lang="en-US" altLang="ko-KR" sz="2000" dirty="0"/>
              <a:t> </a:t>
            </a:r>
          </a:p>
          <a:p>
            <a:r>
              <a:rPr lang="en-US" altLang="ko-KR" sz="2000" b="1" dirty="0">
                <a:effectLst>
                  <a:outerShdw blurRad="38100" dist="38100" dir="2700000" algn="tl">
                    <a:srgbClr val="000000">
                      <a:alpha val="43137"/>
                    </a:srgbClr>
                  </a:outerShdw>
                </a:effectLst>
              </a:rPr>
              <a:t>4. The target systolic blood pressure in diabetic patients is recommended &lt;140 mmHg. [A, I]</a:t>
            </a:r>
          </a:p>
          <a:p>
            <a:endParaRPr lang="en-US" altLang="ko-KR" sz="2000" b="1" dirty="0">
              <a:effectLst>
                <a:outerShdw blurRad="38100" dist="38100" dir="2700000" algn="tl">
                  <a:srgbClr val="000000">
                    <a:alpha val="43137"/>
                  </a:srgbClr>
                </a:outerShdw>
              </a:effectLst>
            </a:endParaRPr>
          </a:p>
          <a:p>
            <a:r>
              <a:rPr lang="en-US" altLang="ko-KR" sz="2000" b="1" dirty="0">
                <a:effectLst>
                  <a:outerShdw blurRad="38100" dist="38100" dir="2700000" algn="tl">
                    <a:srgbClr val="000000">
                      <a:alpha val="43137"/>
                    </a:srgbClr>
                  </a:outerShdw>
                </a:effectLst>
              </a:rPr>
              <a:t>5. The target diastolic blood pressure in diabetic patients is recommended &lt;85 mmHg. [A, I]</a:t>
            </a:r>
          </a:p>
          <a:p>
            <a:endParaRPr lang="en-US" altLang="ko-KR" sz="2000" b="1" dirty="0">
              <a:effectLst>
                <a:outerShdw blurRad="38100" dist="38100" dir="2700000" algn="tl">
                  <a:srgbClr val="000000">
                    <a:alpha val="43137"/>
                  </a:srgbClr>
                </a:outerShdw>
              </a:effectLst>
            </a:endParaRPr>
          </a:p>
          <a:p>
            <a:r>
              <a:rPr lang="en-US" altLang="ko-KR" sz="2000" b="1" dirty="0">
                <a:effectLst>
                  <a:outerShdw blurRad="38100" dist="38100" dir="2700000" algn="tl">
                    <a:srgbClr val="000000">
                      <a:alpha val="43137"/>
                    </a:srgbClr>
                  </a:outerShdw>
                </a:effectLst>
              </a:rPr>
              <a:t>6. The target blood pressure for diabetic patients with cardiovascular disease should be considered &lt;130/80 mmHg. [C, </a:t>
            </a:r>
            <a:r>
              <a:rPr lang="en-US" altLang="ko-KR" sz="2000" b="1" dirty="0" err="1">
                <a:effectLst>
                  <a:outerShdw blurRad="38100" dist="38100" dir="2700000" algn="tl">
                    <a:srgbClr val="000000">
                      <a:alpha val="43137"/>
                    </a:srgbClr>
                  </a:outerShdw>
                </a:effectLst>
              </a:rPr>
              <a:t>IIa</a:t>
            </a:r>
            <a:r>
              <a:rPr lang="en-US" altLang="ko-KR" sz="2000" b="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2869518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2800" dirty="0"/>
              <a:t>Treatment Guideline from KSH 2018</a:t>
            </a:r>
            <a:endParaRPr lang="ko-KR" altLang="en-US" sz="2800" dirty="0"/>
          </a:p>
        </p:txBody>
      </p:sp>
      <p:sp>
        <p:nvSpPr>
          <p:cNvPr id="4" name="Text Box 19"/>
          <p:cNvSpPr txBox="1">
            <a:spLocks noChangeArrowheads="1"/>
          </p:cNvSpPr>
          <p:nvPr/>
        </p:nvSpPr>
        <p:spPr bwMode="auto">
          <a:xfrm>
            <a:off x="8976320" y="6498203"/>
            <a:ext cx="2796920" cy="276999"/>
          </a:xfrm>
          <a:prstGeom prst="rect">
            <a:avLst/>
          </a:prstGeom>
          <a:noFill/>
          <a:ln w="9525">
            <a:noFill/>
            <a:miter lim="800000"/>
            <a:headEnd/>
            <a:tailEnd/>
          </a:ln>
        </p:spPr>
        <p:txBody>
          <a:bodyPr wrap="none">
            <a:spAutoFit/>
          </a:bodyPr>
          <a:lstStyle/>
          <a:p>
            <a:r>
              <a:rPr lang="en-US" altLang="ko-KR" sz="1200" dirty="0"/>
              <a:t>Korean Society of Hypertension</a:t>
            </a:r>
            <a:r>
              <a:rPr lang="ko-KR" altLang="en-US" sz="1200" dirty="0"/>
              <a:t> </a:t>
            </a:r>
            <a:r>
              <a:rPr lang="en-US" altLang="ko-KR" sz="1200" dirty="0"/>
              <a:t>2018</a:t>
            </a:r>
            <a:endParaRPr lang="ko-KR" altLang="en-US" sz="1200" dirty="0"/>
          </a:p>
        </p:txBody>
      </p:sp>
      <p:graphicFrame>
        <p:nvGraphicFramePr>
          <p:cNvPr id="6" name="표 5"/>
          <p:cNvGraphicFramePr>
            <a:graphicFrameLocks noGrp="1"/>
          </p:cNvGraphicFramePr>
          <p:nvPr>
            <p:extLst>
              <p:ext uri="{D42A27DB-BD31-4B8C-83A1-F6EECF244321}">
                <p14:modId xmlns:p14="http://schemas.microsoft.com/office/powerpoint/2010/main" val="1997176458"/>
              </p:ext>
            </p:extLst>
          </p:nvPr>
        </p:nvGraphicFramePr>
        <p:xfrm>
          <a:off x="1199456" y="1700808"/>
          <a:ext cx="9289032" cy="4464494"/>
        </p:xfrm>
        <a:graphic>
          <a:graphicData uri="http://schemas.openxmlformats.org/drawingml/2006/table">
            <a:tbl>
              <a:tblPr firstRow="1" bandRow="1">
                <a:tableStyleId>{00A15C55-8517-42AA-B614-E9B94910E393}</a:tableStyleId>
              </a:tblPr>
              <a:tblGrid>
                <a:gridCol w="3744416">
                  <a:extLst>
                    <a:ext uri="{9D8B030D-6E8A-4147-A177-3AD203B41FA5}">
                      <a16:colId xmlns:a16="http://schemas.microsoft.com/office/drawing/2014/main" val="20000"/>
                    </a:ext>
                  </a:extLst>
                </a:gridCol>
                <a:gridCol w="2808312">
                  <a:extLst>
                    <a:ext uri="{9D8B030D-6E8A-4147-A177-3AD203B41FA5}">
                      <a16:colId xmlns:a16="http://schemas.microsoft.com/office/drawing/2014/main" val="20001"/>
                    </a:ext>
                  </a:extLst>
                </a:gridCol>
                <a:gridCol w="2736304">
                  <a:extLst>
                    <a:ext uri="{9D8B030D-6E8A-4147-A177-3AD203B41FA5}">
                      <a16:colId xmlns:a16="http://schemas.microsoft.com/office/drawing/2014/main" val="20002"/>
                    </a:ext>
                  </a:extLst>
                </a:gridCol>
              </a:tblGrid>
              <a:tr h="408406">
                <a:tc>
                  <a:txBody>
                    <a:bodyPr/>
                    <a:lstStyle/>
                    <a:p>
                      <a:pPr latinLnBrk="1"/>
                      <a:r>
                        <a:rPr lang="en-US" altLang="ko-KR" dirty="0"/>
                        <a:t>Status</a:t>
                      </a:r>
                      <a:endParaRPr lang="ko-KR" altLang="en-US" dirty="0"/>
                    </a:p>
                  </a:txBody>
                  <a:tcPr/>
                </a:tc>
                <a:tc>
                  <a:txBody>
                    <a:bodyPr/>
                    <a:lstStyle/>
                    <a:p>
                      <a:pPr latinLnBrk="1"/>
                      <a:r>
                        <a:rPr lang="en-US" altLang="ko-KR" dirty="0"/>
                        <a:t>Systolic BP</a:t>
                      </a:r>
                      <a:endParaRPr lang="ko-KR" altLang="en-US" dirty="0"/>
                    </a:p>
                  </a:txBody>
                  <a:tcPr/>
                </a:tc>
                <a:tc>
                  <a:txBody>
                    <a:bodyPr/>
                    <a:lstStyle/>
                    <a:p>
                      <a:pPr latinLnBrk="1"/>
                      <a:r>
                        <a:rPr lang="en-US" altLang="ko-KR" dirty="0"/>
                        <a:t>Diastolic BP</a:t>
                      </a:r>
                      <a:endParaRPr lang="ko-KR" altLang="en-US" dirty="0"/>
                    </a:p>
                  </a:txBody>
                  <a:tcPr/>
                </a:tc>
                <a:extLst>
                  <a:ext uri="{0D108BD9-81ED-4DB2-BD59-A6C34878D82A}">
                    <a16:rowId xmlns:a16="http://schemas.microsoft.com/office/drawing/2014/main" val="10000"/>
                  </a:ext>
                </a:extLst>
              </a:tr>
              <a:tr h="408406">
                <a:tc>
                  <a:txBody>
                    <a:bodyPr/>
                    <a:lstStyle/>
                    <a:p>
                      <a:pPr latinLnBrk="1"/>
                      <a:r>
                        <a:rPr lang="en-US" altLang="ko-KR" dirty="0"/>
                        <a:t>Uncomplicated H/T</a:t>
                      </a:r>
                      <a:endParaRPr lang="ko-KR" altLang="en-US" dirty="0"/>
                    </a:p>
                  </a:txBody>
                  <a:tcPr/>
                </a:tc>
                <a:tc>
                  <a:txBody>
                    <a:bodyPr/>
                    <a:lstStyle/>
                    <a:p>
                      <a:pPr latinLnBrk="1"/>
                      <a:r>
                        <a:rPr lang="en-US" altLang="ko-KR" dirty="0"/>
                        <a:t>&lt; 140</a:t>
                      </a:r>
                      <a:endParaRPr lang="ko-KR" altLang="en-US" dirty="0"/>
                    </a:p>
                  </a:txBody>
                  <a:tcPr/>
                </a:tc>
                <a:tc>
                  <a:txBody>
                    <a:bodyPr/>
                    <a:lstStyle/>
                    <a:p>
                      <a:pPr latinLnBrk="1"/>
                      <a:r>
                        <a:rPr lang="en-US" altLang="ko-KR" dirty="0"/>
                        <a:t>&lt; 90</a:t>
                      </a:r>
                      <a:endParaRPr lang="ko-KR" altLang="en-US" dirty="0"/>
                    </a:p>
                  </a:txBody>
                  <a:tcPr/>
                </a:tc>
                <a:extLst>
                  <a:ext uri="{0D108BD9-81ED-4DB2-BD59-A6C34878D82A}">
                    <a16:rowId xmlns:a16="http://schemas.microsoft.com/office/drawing/2014/main" val="10001"/>
                  </a:ext>
                </a:extLst>
              </a:tr>
              <a:tr h="408406">
                <a:tc>
                  <a:txBody>
                    <a:bodyPr/>
                    <a:lstStyle/>
                    <a:p>
                      <a:pPr latinLnBrk="1"/>
                      <a:r>
                        <a:rPr lang="en-US" altLang="ko-KR" dirty="0"/>
                        <a:t>Old age</a:t>
                      </a:r>
                      <a:endParaRPr lang="ko-KR" altLang="en-US" dirty="0"/>
                    </a:p>
                  </a:txBody>
                  <a:tcPr/>
                </a:tc>
                <a:tc>
                  <a:txBody>
                    <a:bodyPr/>
                    <a:lstStyle/>
                    <a:p>
                      <a:pPr latinLnBrk="1"/>
                      <a:r>
                        <a:rPr lang="en-US" altLang="ko-KR" dirty="0"/>
                        <a:t>&lt; 140</a:t>
                      </a:r>
                      <a:endParaRPr lang="ko-KR" altLang="en-US" dirty="0"/>
                    </a:p>
                  </a:txBody>
                  <a:tcPr/>
                </a:tc>
                <a:tc>
                  <a:txBody>
                    <a:bodyPr/>
                    <a:lstStyle/>
                    <a:p>
                      <a:pPr latinLnBrk="1"/>
                      <a:r>
                        <a:rPr lang="en-US" altLang="ko-KR" dirty="0"/>
                        <a:t>&lt; 90</a:t>
                      </a:r>
                      <a:endParaRPr lang="ko-KR" altLang="en-US" dirty="0"/>
                    </a:p>
                  </a:txBody>
                  <a:tcPr/>
                </a:tc>
                <a:extLst>
                  <a:ext uri="{0D108BD9-81ED-4DB2-BD59-A6C34878D82A}">
                    <a16:rowId xmlns:a16="http://schemas.microsoft.com/office/drawing/2014/main" val="10002"/>
                  </a:ext>
                </a:extLst>
              </a:tr>
              <a:tr h="1007029">
                <a:tc>
                  <a:txBody>
                    <a:bodyPr/>
                    <a:lstStyle/>
                    <a:p>
                      <a:pPr latinLnBrk="1"/>
                      <a:r>
                        <a:rPr lang="en-US" altLang="ko-KR" dirty="0"/>
                        <a:t>Diabetes</a:t>
                      </a:r>
                    </a:p>
                    <a:p>
                      <a:pPr latinLnBrk="1"/>
                      <a:r>
                        <a:rPr lang="en-US" altLang="ko-KR" dirty="0"/>
                        <a:t>   without</a:t>
                      </a:r>
                      <a:r>
                        <a:rPr lang="en-US" altLang="ko-KR" baseline="0" dirty="0"/>
                        <a:t> CVD</a:t>
                      </a:r>
                    </a:p>
                    <a:p>
                      <a:pPr latinLnBrk="1"/>
                      <a:r>
                        <a:rPr lang="en-US" altLang="ko-KR" baseline="0" dirty="0"/>
                        <a:t>   with CVD</a:t>
                      </a:r>
                      <a:endParaRPr lang="ko-KR" altLang="en-US" dirty="0"/>
                    </a:p>
                  </a:txBody>
                  <a:tcPr/>
                </a:tc>
                <a:tc>
                  <a:txBody>
                    <a:bodyPr/>
                    <a:lstStyle/>
                    <a:p>
                      <a:pPr latinLnBrk="1"/>
                      <a:endParaRPr lang="en-US" altLang="ko-KR" dirty="0"/>
                    </a:p>
                    <a:p>
                      <a:pPr latinLnBrk="1"/>
                      <a:r>
                        <a:rPr lang="en-US" altLang="ko-KR" dirty="0"/>
                        <a:t>&lt; 140</a:t>
                      </a:r>
                    </a:p>
                    <a:p>
                      <a:pPr latinLnBrk="1"/>
                      <a:r>
                        <a:rPr lang="en-US" altLang="ko-KR" dirty="0"/>
                        <a:t>&lt; 130</a:t>
                      </a:r>
                      <a:endParaRPr lang="ko-KR" altLang="en-US" dirty="0"/>
                    </a:p>
                  </a:txBody>
                  <a:tcPr/>
                </a:tc>
                <a:tc>
                  <a:txBody>
                    <a:bodyPr/>
                    <a:lstStyle/>
                    <a:p>
                      <a:pPr latinLnBrk="1"/>
                      <a:endParaRPr lang="en-US" altLang="ko-KR" dirty="0"/>
                    </a:p>
                    <a:p>
                      <a:pPr latinLnBrk="1"/>
                      <a:r>
                        <a:rPr lang="en-US" altLang="ko-KR" dirty="0"/>
                        <a:t>&lt; 85</a:t>
                      </a:r>
                    </a:p>
                    <a:p>
                      <a:pPr latinLnBrk="1"/>
                      <a:r>
                        <a:rPr lang="en-US" altLang="ko-KR" dirty="0"/>
                        <a:t>&lt; 80</a:t>
                      </a:r>
                      <a:endParaRPr lang="ko-KR" altLang="en-US" dirty="0"/>
                    </a:p>
                  </a:txBody>
                  <a:tcPr/>
                </a:tc>
                <a:extLst>
                  <a:ext uri="{0D108BD9-81ED-4DB2-BD59-A6C34878D82A}">
                    <a16:rowId xmlns:a16="http://schemas.microsoft.com/office/drawing/2014/main" val="10003"/>
                  </a:ext>
                </a:extLst>
              </a:tr>
              <a:tr h="408406">
                <a:tc>
                  <a:txBody>
                    <a:bodyPr/>
                    <a:lstStyle/>
                    <a:p>
                      <a:pPr latinLnBrk="1"/>
                      <a:r>
                        <a:rPr lang="en-US" altLang="ko-KR" dirty="0"/>
                        <a:t>High risk</a:t>
                      </a:r>
                      <a:r>
                        <a:rPr lang="en-US" altLang="ko-KR" baseline="0" dirty="0"/>
                        <a:t> patients</a:t>
                      </a:r>
                      <a:endParaRPr lang="ko-KR" altLang="en-US" dirty="0"/>
                    </a:p>
                  </a:txBody>
                  <a:tcPr/>
                </a:tc>
                <a:tc>
                  <a:txBody>
                    <a:bodyPr/>
                    <a:lstStyle/>
                    <a:p>
                      <a:pPr latinLnBrk="1"/>
                      <a:r>
                        <a:rPr lang="en-US" altLang="ko-KR" dirty="0"/>
                        <a:t>&lt; 130</a:t>
                      </a:r>
                      <a:endParaRPr lang="ko-KR" altLang="en-US" dirty="0"/>
                    </a:p>
                  </a:txBody>
                  <a:tcPr/>
                </a:tc>
                <a:tc>
                  <a:txBody>
                    <a:bodyPr/>
                    <a:lstStyle/>
                    <a:p>
                      <a:pPr latinLnBrk="1"/>
                      <a:r>
                        <a:rPr lang="en-US" altLang="ko-KR" dirty="0"/>
                        <a:t>&lt; 80</a:t>
                      </a:r>
                      <a:endParaRPr lang="ko-KR" altLang="en-US" dirty="0"/>
                    </a:p>
                  </a:txBody>
                  <a:tcPr/>
                </a:tc>
                <a:extLst>
                  <a:ext uri="{0D108BD9-81ED-4DB2-BD59-A6C34878D82A}">
                    <a16:rowId xmlns:a16="http://schemas.microsoft.com/office/drawing/2014/main" val="10004"/>
                  </a:ext>
                </a:extLst>
              </a:tr>
              <a:tr h="408406">
                <a:tc>
                  <a:txBody>
                    <a:bodyPr/>
                    <a:lstStyle/>
                    <a:p>
                      <a:pPr latinLnBrk="1"/>
                      <a:r>
                        <a:rPr lang="en-US" altLang="ko-KR" dirty="0"/>
                        <a:t>Cardiovascular disease</a:t>
                      </a:r>
                      <a:endParaRPr lang="ko-KR" altLang="en-US" dirty="0"/>
                    </a:p>
                  </a:txBody>
                  <a:tcPr/>
                </a:tc>
                <a:tc>
                  <a:txBody>
                    <a:bodyPr/>
                    <a:lstStyle/>
                    <a:p>
                      <a:pPr latinLnBrk="1"/>
                      <a:r>
                        <a:rPr lang="en-US" altLang="ko-KR" dirty="0"/>
                        <a:t>&lt; 130</a:t>
                      </a:r>
                      <a:endParaRPr lang="ko-KR" altLang="en-US" dirty="0"/>
                    </a:p>
                  </a:txBody>
                  <a:tcPr/>
                </a:tc>
                <a:tc>
                  <a:txBody>
                    <a:bodyPr/>
                    <a:lstStyle/>
                    <a:p>
                      <a:pPr latinLnBrk="1"/>
                      <a:r>
                        <a:rPr lang="en-US" altLang="ko-KR" dirty="0"/>
                        <a:t>&lt; 80</a:t>
                      </a:r>
                      <a:endParaRPr lang="ko-KR" altLang="en-US" dirty="0"/>
                    </a:p>
                  </a:txBody>
                  <a:tcPr/>
                </a:tc>
                <a:extLst>
                  <a:ext uri="{0D108BD9-81ED-4DB2-BD59-A6C34878D82A}">
                    <a16:rowId xmlns:a16="http://schemas.microsoft.com/office/drawing/2014/main" val="10005"/>
                  </a:ext>
                </a:extLst>
              </a:tr>
              <a:tr h="408406">
                <a:tc>
                  <a:txBody>
                    <a:bodyPr/>
                    <a:lstStyle/>
                    <a:p>
                      <a:pPr latinLnBrk="1"/>
                      <a:r>
                        <a:rPr lang="en-US" altLang="ko-KR" dirty="0"/>
                        <a:t>Cerebrovascular disease</a:t>
                      </a:r>
                      <a:endParaRPr lang="ko-KR" altLang="en-US" dirty="0"/>
                    </a:p>
                  </a:txBody>
                  <a:tcPr/>
                </a:tc>
                <a:tc>
                  <a:txBody>
                    <a:bodyPr/>
                    <a:lstStyle/>
                    <a:p>
                      <a:pPr latinLnBrk="1"/>
                      <a:r>
                        <a:rPr lang="en-US" altLang="ko-KR" dirty="0"/>
                        <a:t>&lt; 140</a:t>
                      </a:r>
                      <a:endParaRPr lang="ko-KR" altLang="en-US" dirty="0"/>
                    </a:p>
                  </a:txBody>
                  <a:tcPr/>
                </a:tc>
                <a:tc>
                  <a:txBody>
                    <a:bodyPr/>
                    <a:lstStyle/>
                    <a:p>
                      <a:pPr latinLnBrk="1"/>
                      <a:r>
                        <a:rPr lang="en-US" altLang="ko-KR" dirty="0"/>
                        <a:t>&lt; 90</a:t>
                      </a:r>
                      <a:endParaRPr lang="ko-KR" altLang="en-US" dirty="0"/>
                    </a:p>
                  </a:txBody>
                  <a:tcPr/>
                </a:tc>
                <a:extLst>
                  <a:ext uri="{0D108BD9-81ED-4DB2-BD59-A6C34878D82A}">
                    <a16:rowId xmlns:a16="http://schemas.microsoft.com/office/drawing/2014/main" val="10006"/>
                  </a:ext>
                </a:extLst>
              </a:tr>
              <a:tr h="1007029">
                <a:tc>
                  <a:txBody>
                    <a:bodyPr/>
                    <a:lstStyle/>
                    <a:p>
                      <a:pPr latinLnBrk="1"/>
                      <a:r>
                        <a:rPr lang="en-US" altLang="ko-KR" dirty="0"/>
                        <a:t>Chronic kidney disease</a:t>
                      </a:r>
                    </a:p>
                    <a:p>
                      <a:pPr latinLnBrk="1"/>
                      <a:r>
                        <a:rPr lang="en-US" altLang="ko-KR" dirty="0"/>
                        <a:t>   without albuminuria</a:t>
                      </a:r>
                    </a:p>
                    <a:p>
                      <a:pPr latinLnBrk="1"/>
                      <a:r>
                        <a:rPr lang="en-US" altLang="ko-KR" dirty="0"/>
                        <a:t>   with albuminuria</a:t>
                      </a:r>
                      <a:endParaRPr lang="ko-KR" altLang="en-US" dirty="0"/>
                    </a:p>
                  </a:txBody>
                  <a:tcPr/>
                </a:tc>
                <a:tc>
                  <a:txBody>
                    <a:bodyPr/>
                    <a:lstStyle/>
                    <a:p>
                      <a:pPr latinLnBrk="1"/>
                      <a:endParaRPr lang="en-US" altLang="ko-KR" dirty="0"/>
                    </a:p>
                    <a:p>
                      <a:pPr latinLnBrk="1"/>
                      <a:r>
                        <a:rPr lang="en-US" altLang="ko-KR" dirty="0"/>
                        <a:t>&lt; 140</a:t>
                      </a:r>
                    </a:p>
                    <a:p>
                      <a:pPr latinLnBrk="1"/>
                      <a:r>
                        <a:rPr lang="en-US" altLang="ko-KR" dirty="0"/>
                        <a:t>&lt; 130</a:t>
                      </a:r>
                      <a:endParaRPr lang="ko-KR" altLang="en-US" dirty="0"/>
                    </a:p>
                  </a:txBody>
                  <a:tcPr/>
                </a:tc>
                <a:tc>
                  <a:txBody>
                    <a:bodyPr/>
                    <a:lstStyle/>
                    <a:p>
                      <a:pPr latinLnBrk="1"/>
                      <a:endParaRPr lang="en-US" altLang="ko-KR" dirty="0"/>
                    </a:p>
                    <a:p>
                      <a:pPr latinLnBrk="1"/>
                      <a:r>
                        <a:rPr lang="en-US" altLang="ko-KR" dirty="0"/>
                        <a:t>&lt; 90</a:t>
                      </a:r>
                    </a:p>
                    <a:p>
                      <a:pPr latinLnBrk="1"/>
                      <a:r>
                        <a:rPr lang="en-US" altLang="ko-KR" dirty="0"/>
                        <a:t>&lt; 80</a:t>
                      </a:r>
                      <a:endParaRPr lang="ko-KR" altLang="en-US" dirty="0"/>
                    </a:p>
                  </a:txBody>
                  <a:tcPr/>
                </a:tc>
                <a:extLst>
                  <a:ext uri="{0D108BD9-81ED-4DB2-BD59-A6C34878D82A}">
                    <a16:rowId xmlns:a16="http://schemas.microsoft.com/office/drawing/2014/main" val="10007"/>
                  </a:ext>
                </a:extLst>
              </a:tr>
            </a:tbl>
          </a:graphicData>
        </a:graphic>
      </p:graphicFrame>
      <p:sp>
        <p:nvSpPr>
          <p:cNvPr id="3" name="직사각형 2"/>
          <p:cNvSpPr/>
          <p:nvPr/>
        </p:nvSpPr>
        <p:spPr>
          <a:xfrm>
            <a:off x="1199456" y="2924944"/>
            <a:ext cx="9289032" cy="10081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4797108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3200" dirty="0"/>
              <a:t>Standard Medical Care – ADA 2019</a:t>
            </a:r>
            <a:endParaRPr lang="ko-KR" altLang="en-US" sz="3200" dirty="0"/>
          </a:p>
        </p:txBody>
      </p:sp>
      <p:sp>
        <p:nvSpPr>
          <p:cNvPr id="6" name="Text Box 19"/>
          <p:cNvSpPr txBox="1">
            <a:spLocks noChangeArrowheads="1"/>
          </p:cNvSpPr>
          <p:nvPr/>
        </p:nvSpPr>
        <p:spPr bwMode="auto">
          <a:xfrm>
            <a:off x="119336" y="6532572"/>
            <a:ext cx="3209276" cy="276999"/>
          </a:xfrm>
          <a:prstGeom prst="rect">
            <a:avLst/>
          </a:prstGeom>
          <a:noFill/>
          <a:ln w="9525">
            <a:noFill/>
            <a:miter lim="800000"/>
            <a:headEnd/>
            <a:tailEnd/>
          </a:ln>
        </p:spPr>
        <p:txBody>
          <a:bodyPr wrap="none">
            <a:spAutoFit/>
          </a:bodyPr>
          <a:lstStyle/>
          <a:p>
            <a:r>
              <a:rPr lang="en-US" altLang="ko-KR" sz="1200" dirty="0">
                <a:solidFill>
                  <a:prstClr val="black"/>
                </a:solidFill>
              </a:rPr>
              <a:t>Diabetes Care 2019;42(Suppl. 1):S103–S123</a:t>
            </a:r>
            <a:endParaRPr lang="ko-KR" altLang="en-US" sz="1200" dirty="0">
              <a:solidFill>
                <a:prstClr val="black"/>
              </a:solidFill>
            </a:endParaRPr>
          </a:p>
        </p:txBody>
      </p:sp>
      <p:pic>
        <p:nvPicPr>
          <p:cNvPr id="3" name="그림 2"/>
          <p:cNvPicPr>
            <a:picLocks noChangeAspect="1"/>
          </p:cNvPicPr>
          <p:nvPr/>
        </p:nvPicPr>
        <p:blipFill>
          <a:blip r:embed="rId3"/>
          <a:stretch>
            <a:fillRect/>
          </a:stretch>
        </p:blipFill>
        <p:spPr>
          <a:xfrm>
            <a:off x="988352" y="1643429"/>
            <a:ext cx="3955520" cy="2848694"/>
          </a:xfrm>
          <a:prstGeom prst="rect">
            <a:avLst/>
          </a:prstGeom>
        </p:spPr>
      </p:pic>
      <p:pic>
        <p:nvPicPr>
          <p:cNvPr id="4" name="그림 3"/>
          <p:cNvPicPr>
            <a:picLocks noChangeAspect="1"/>
          </p:cNvPicPr>
          <p:nvPr/>
        </p:nvPicPr>
        <p:blipFill>
          <a:blip r:embed="rId4"/>
          <a:stretch>
            <a:fillRect/>
          </a:stretch>
        </p:blipFill>
        <p:spPr>
          <a:xfrm>
            <a:off x="988352" y="4518903"/>
            <a:ext cx="3955520" cy="1558734"/>
          </a:xfrm>
          <a:prstGeom prst="rect">
            <a:avLst/>
          </a:prstGeom>
        </p:spPr>
      </p:pic>
      <p:pic>
        <p:nvPicPr>
          <p:cNvPr id="5" name="그림 4"/>
          <p:cNvPicPr>
            <a:picLocks noChangeAspect="1"/>
          </p:cNvPicPr>
          <p:nvPr/>
        </p:nvPicPr>
        <p:blipFill>
          <a:blip r:embed="rId5"/>
          <a:stretch>
            <a:fillRect/>
          </a:stretch>
        </p:blipFill>
        <p:spPr>
          <a:xfrm>
            <a:off x="5519936" y="1664672"/>
            <a:ext cx="3672408" cy="4644648"/>
          </a:xfrm>
          <a:prstGeom prst="rect">
            <a:avLst/>
          </a:prstGeom>
        </p:spPr>
      </p:pic>
    </p:spTree>
    <p:extLst>
      <p:ext uri="{BB962C8B-B14F-4D97-AF65-F5344CB8AC3E}">
        <p14:creationId xmlns:p14="http://schemas.microsoft.com/office/powerpoint/2010/main" val="33841326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5614" y="0"/>
            <a:ext cx="9108504" cy="1069514"/>
          </a:xfrm>
        </p:spPr>
        <p:txBody>
          <a:bodyPr/>
          <a:lstStyle/>
          <a:p>
            <a:r>
              <a:rPr lang="en-US" altLang="ko-KR" sz="2800" dirty="0"/>
              <a:t>European Society of Cardiology 2018</a:t>
            </a:r>
            <a:endParaRPr lang="ko-KR" altLang="en-US" sz="2800" dirty="0"/>
          </a:p>
        </p:txBody>
      </p:sp>
      <p:sp>
        <p:nvSpPr>
          <p:cNvPr id="6" name="Text Box 19"/>
          <p:cNvSpPr txBox="1">
            <a:spLocks noChangeArrowheads="1"/>
          </p:cNvSpPr>
          <p:nvPr/>
        </p:nvSpPr>
        <p:spPr bwMode="auto">
          <a:xfrm>
            <a:off x="8792608" y="6566443"/>
            <a:ext cx="3399392" cy="276999"/>
          </a:xfrm>
          <a:prstGeom prst="rect">
            <a:avLst/>
          </a:prstGeom>
          <a:noFill/>
          <a:ln w="9525">
            <a:noFill/>
            <a:miter lim="800000"/>
            <a:headEnd/>
            <a:tailEnd/>
          </a:ln>
        </p:spPr>
        <p:txBody>
          <a:bodyPr wrap="none">
            <a:spAutoFit/>
          </a:bodyPr>
          <a:lstStyle/>
          <a:p>
            <a:r>
              <a:rPr lang="en-US" altLang="ko-KR" sz="1200" dirty="0">
                <a:solidFill>
                  <a:prstClr val="black"/>
                </a:solidFill>
              </a:rPr>
              <a:t>European Heart Journal (2018) 39, 3021–3104</a:t>
            </a:r>
            <a:endParaRPr lang="ko-KR" altLang="en-US" sz="1200" dirty="0">
              <a:solidFill>
                <a:prstClr val="black"/>
              </a:solidFill>
            </a:endParaRPr>
          </a:p>
        </p:txBody>
      </p:sp>
      <p:pic>
        <p:nvPicPr>
          <p:cNvPr id="3" name="그림 2"/>
          <p:cNvPicPr>
            <a:picLocks noChangeAspect="1"/>
          </p:cNvPicPr>
          <p:nvPr/>
        </p:nvPicPr>
        <p:blipFill>
          <a:blip r:embed="rId3"/>
          <a:stretch>
            <a:fillRect/>
          </a:stretch>
        </p:blipFill>
        <p:spPr>
          <a:xfrm>
            <a:off x="2207568" y="1268761"/>
            <a:ext cx="6984776" cy="5307389"/>
          </a:xfrm>
          <a:prstGeom prst="rect">
            <a:avLst/>
          </a:prstGeom>
        </p:spPr>
      </p:pic>
    </p:spTree>
    <p:extLst>
      <p:ext uri="{BB962C8B-B14F-4D97-AF65-F5344CB8AC3E}">
        <p14:creationId xmlns:p14="http://schemas.microsoft.com/office/powerpoint/2010/main" val="28070412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1"/>
          <p:cNvSpPr txBox="1">
            <a:spLocks/>
          </p:cNvSpPr>
          <p:nvPr/>
        </p:nvSpPr>
        <p:spPr>
          <a:xfrm>
            <a:off x="13792" y="14469"/>
            <a:ext cx="12192000" cy="1069514"/>
          </a:xfrm>
          <a:prstGeom prst="rect">
            <a:avLst/>
          </a:prstGeom>
        </p:spPr>
        <p:txBody>
          <a:bodyPr anchor="ctr"/>
          <a:lstStyle>
            <a:lvl1pPr algn="l" defTabSz="914400" rtl="0" eaLnBrk="1" latinLnBrk="1" hangingPunct="1">
              <a:spcBef>
                <a:spcPct val="0"/>
              </a:spcBef>
              <a:buNone/>
              <a:defRPr sz="4000" b="1" kern="1200" baseline="0">
                <a:solidFill>
                  <a:schemeClr val="tx1">
                    <a:lumMod val="75000"/>
                    <a:lumOff val="25000"/>
                  </a:schemeClr>
                </a:solidFill>
                <a:latin typeface="Arial" pitchFamily="34" charset="0"/>
                <a:ea typeface="+mj-ea"/>
                <a:cs typeface="Arial" pitchFamily="34" charset="0"/>
              </a:defRPr>
            </a:lvl1pPr>
          </a:lstStyle>
          <a:p>
            <a:r>
              <a:rPr lang="en-US" altLang="ko-KR" sz="3200" dirty="0"/>
              <a:t>Guidelines from Japan 2019</a:t>
            </a:r>
            <a:r>
              <a:rPr lang="ko-KR" altLang="en-US" sz="3200" dirty="0"/>
              <a:t> </a:t>
            </a:r>
          </a:p>
        </p:txBody>
      </p:sp>
      <p:pic>
        <p:nvPicPr>
          <p:cNvPr id="6" name="그림 5"/>
          <p:cNvPicPr>
            <a:picLocks noChangeAspect="1"/>
          </p:cNvPicPr>
          <p:nvPr/>
        </p:nvPicPr>
        <p:blipFill>
          <a:blip r:embed="rId3"/>
          <a:stretch>
            <a:fillRect/>
          </a:stretch>
        </p:blipFill>
        <p:spPr>
          <a:xfrm>
            <a:off x="6109792" y="332656"/>
            <a:ext cx="5242792" cy="6367377"/>
          </a:xfrm>
          <a:prstGeom prst="rect">
            <a:avLst/>
          </a:prstGeom>
        </p:spPr>
      </p:pic>
      <p:pic>
        <p:nvPicPr>
          <p:cNvPr id="7" name="그림 6"/>
          <p:cNvPicPr>
            <a:picLocks noChangeAspect="1"/>
          </p:cNvPicPr>
          <p:nvPr/>
        </p:nvPicPr>
        <p:blipFill>
          <a:blip r:embed="rId4"/>
          <a:stretch>
            <a:fillRect/>
          </a:stretch>
        </p:blipFill>
        <p:spPr>
          <a:xfrm>
            <a:off x="983432" y="1249581"/>
            <a:ext cx="4536504" cy="5284854"/>
          </a:xfrm>
          <a:prstGeom prst="rect">
            <a:avLst/>
          </a:prstGeom>
          <a:ln>
            <a:solidFill>
              <a:schemeClr val="tx1"/>
            </a:solidFill>
          </a:ln>
        </p:spPr>
      </p:pic>
      <p:sp>
        <p:nvSpPr>
          <p:cNvPr id="8" name="Text Box 19"/>
          <p:cNvSpPr txBox="1">
            <a:spLocks noChangeArrowheads="1"/>
          </p:cNvSpPr>
          <p:nvPr/>
        </p:nvSpPr>
        <p:spPr bwMode="auto">
          <a:xfrm>
            <a:off x="130224" y="6540465"/>
            <a:ext cx="3291157" cy="276999"/>
          </a:xfrm>
          <a:prstGeom prst="rect">
            <a:avLst/>
          </a:prstGeom>
          <a:noFill/>
          <a:ln w="9525">
            <a:noFill/>
            <a:miter lim="800000"/>
            <a:headEnd/>
            <a:tailEnd/>
          </a:ln>
        </p:spPr>
        <p:txBody>
          <a:bodyPr wrap="none">
            <a:spAutoFit/>
          </a:bodyPr>
          <a:lstStyle/>
          <a:p>
            <a:r>
              <a:rPr lang="es-ES" altLang="ko-KR" sz="1200" dirty="0">
                <a:solidFill>
                  <a:prstClr val="black"/>
                </a:solidFill>
              </a:rPr>
              <a:t>Hypertension Research (2019) 42:1235–1481</a:t>
            </a:r>
            <a:endParaRPr lang="ko-KR" altLang="en-US" sz="1200" dirty="0">
              <a:solidFill>
                <a:prstClr val="black"/>
              </a:solidFill>
            </a:endParaRPr>
          </a:p>
        </p:txBody>
      </p:sp>
    </p:spTree>
    <p:extLst>
      <p:ext uri="{BB962C8B-B14F-4D97-AF65-F5344CB8AC3E}">
        <p14:creationId xmlns:p14="http://schemas.microsoft.com/office/powerpoint/2010/main" val="14015943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3200" dirty="0"/>
              <a:t>Guidelines from Taiwan 2017</a:t>
            </a:r>
            <a:endParaRPr lang="ko-KR" altLang="en-US" sz="3200" dirty="0"/>
          </a:p>
        </p:txBody>
      </p:sp>
      <p:sp>
        <p:nvSpPr>
          <p:cNvPr id="6" name="Text Box 19"/>
          <p:cNvSpPr txBox="1">
            <a:spLocks noChangeArrowheads="1"/>
          </p:cNvSpPr>
          <p:nvPr/>
        </p:nvSpPr>
        <p:spPr bwMode="auto">
          <a:xfrm>
            <a:off x="8067609" y="6513321"/>
            <a:ext cx="2522870" cy="276999"/>
          </a:xfrm>
          <a:prstGeom prst="rect">
            <a:avLst/>
          </a:prstGeom>
          <a:noFill/>
          <a:ln w="9525">
            <a:noFill/>
            <a:miter lim="800000"/>
            <a:headEnd/>
            <a:tailEnd/>
          </a:ln>
        </p:spPr>
        <p:txBody>
          <a:bodyPr wrap="none">
            <a:spAutoFit/>
          </a:bodyPr>
          <a:lstStyle/>
          <a:p>
            <a:r>
              <a:rPr lang="es-ES" altLang="ko-KR" sz="1200" dirty="0">
                <a:solidFill>
                  <a:prstClr val="black"/>
                </a:solidFill>
              </a:rPr>
              <a:t>Acta Cardiol Sin 2017;33:213-225</a:t>
            </a:r>
            <a:endParaRPr lang="ko-KR" altLang="en-US" sz="1200" dirty="0">
              <a:solidFill>
                <a:prstClr val="black"/>
              </a:solidFill>
            </a:endParaRPr>
          </a:p>
        </p:txBody>
      </p:sp>
      <p:pic>
        <p:nvPicPr>
          <p:cNvPr id="3" name="그림 2"/>
          <p:cNvPicPr>
            <a:picLocks noChangeAspect="1"/>
          </p:cNvPicPr>
          <p:nvPr/>
        </p:nvPicPr>
        <p:blipFill>
          <a:blip r:embed="rId3"/>
          <a:stretch>
            <a:fillRect/>
          </a:stretch>
        </p:blipFill>
        <p:spPr>
          <a:xfrm>
            <a:off x="1847528" y="1412776"/>
            <a:ext cx="8208912" cy="4689209"/>
          </a:xfrm>
          <a:prstGeom prst="rect">
            <a:avLst/>
          </a:prstGeom>
        </p:spPr>
      </p:pic>
      <p:sp>
        <p:nvSpPr>
          <p:cNvPr id="4" name="직사각형 3"/>
          <p:cNvSpPr/>
          <p:nvPr/>
        </p:nvSpPr>
        <p:spPr>
          <a:xfrm>
            <a:off x="1847528" y="2708920"/>
            <a:ext cx="8208912" cy="201622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dirty="0"/>
              <a:t>Since stroke is an important CV disease in East Asia, we</a:t>
            </a:r>
          </a:p>
          <a:p>
            <a:pPr algn="ctr"/>
            <a:r>
              <a:rPr lang="en-US" altLang="ko-KR" sz="2000" dirty="0"/>
              <a:t>recommended an BP target of &lt; 130/80 mmHg for diabetic</a:t>
            </a:r>
          </a:p>
          <a:p>
            <a:pPr algn="ctr"/>
            <a:r>
              <a:rPr lang="en-US" altLang="ko-KR" sz="2000" dirty="0"/>
              <a:t>patients, using traditional BP measurement.</a:t>
            </a:r>
            <a:endParaRPr lang="ko-KR" altLang="en-US" sz="2000" dirty="0"/>
          </a:p>
        </p:txBody>
      </p:sp>
    </p:spTree>
    <p:extLst>
      <p:ext uri="{BB962C8B-B14F-4D97-AF65-F5344CB8AC3E}">
        <p14:creationId xmlns:p14="http://schemas.microsoft.com/office/powerpoint/2010/main" val="1228948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816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2800" b="0" dirty="0">
                <a:solidFill>
                  <a:schemeClr val="tx1"/>
                </a:solidFill>
              </a:rPr>
              <a:t>Should the target BP for diabetics be different in the Asian?</a:t>
            </a:r>
            <a:endParaRPr lang="ko-KR" altLang="en-US" sz="2800" dirty="0"/>
          </a:p>
        </p:txBody>
      </p:sp>
      <p:sp>
        <p:nvSpPr>
          <p:cNvPr id="6" name="Text Box 19"/>
          <p:cNvSpPr txBox="1">
            <a:spLocks noChangeArrowheads="1"/>
          </p:cNvSpPr>
          <p:nvPr/>
        </p:nvSpPr>
        <p:spPr bwMode="auto">
          <a:xfrm>
            <a:off x="9912424" y="6554163"/>
            <a:ext cx="2214389" cy="276999"/>
          </a:xfrm>
          <a:prstGeom prst="rect">
            <a:avLst/>
          </a:prstGeom>
          <a:noFill/>
          <a:ln w="9525">
            <a:noFill/>
            <a:miter lim="800000"/>
            <a:headEnd/>
            <a:tailEnd/>
          </a:ln>
        </p:spPr>
        <p:txBody>
          <a:bodyPr wrap="none">
            <a:spAutoFit/>
          </a:bodyPr>
          <a:lstStyle/>
          <a:p>
            <a:r>
              <a:rPr lang="en-US" altLang="ko-KR" sz="1200" dirty="0"/>
              <a:t>J </a:t>
            </a:r>
            <a:r>
              <a:rPr lang="en-US" altLang="ko-KR" sz="1200" dirty="0" err="1"/>
              <a:t>Hypertens</a:t>
            </a:r>
            <a:r>
              <a:rPr lang="en-US" altLang="ko-KR" sz="1200" dirty="0"/>
              <a:t> 2003;21:707-16. </a:t>
            </a:r>
            <a:endParaRPr lang="ko-KR" altLang="en-US" sz="1200" dirty="0"/>
          </a:p>
        </p:txBody>
      </p:sp>
      <p:pic>
        <p:nvPicPr>
          <p:cNvPr id="3" name="그림 2"/>
          <p:cNvPicPr>
            <a:picLocks noChangeAspect="1"/>
          </p:cNvPicPr>
          <p:nvPr/>
        </p:nvPicPr>
        <p:blipFill>
          <a:blip r:embed="rId3"/>
          <a:stretch>
            <a:fillRect/>
          </a:stretch>
        </p:blipFill>
        <p:spPr>
          <a:xfrm>
            <a:off x="5419261" y="1227263"/>
            <a:ext cx="6678885" cy="5275268"/>
          </a:xfrm>
          <a:prstGeom prst="rect">
            <a:avLst/>
          </a:prstGeom>
          <a:ln>
            <a:solidFill>
              <a:schemeClr val="tx1"/>
            </a:solidFill>
          </a:ln>
        </p:spPr>
      </p:pic>
      <p:sp>
        <p:nvSpPr>
          <p:cNvPr id="4" name="TextBox 3"/>
          <p:cNvSpPr txBox="1"/>
          <p:nvPr/>
        </p:nvSpPr>
        <p:spPr>
          <a:xfrm>
            <a:off x="203729" y="6502531"/>
            <a:ext cx="6552728" cy="338554"/>
          </a:xfrm>
          <a:prstGeom prst="rect">
            <a:avLst/>
          </a:prstGeom>
          <a:noFill/>
        </p:spPr>
        <p:txBody>
          <a:bodyPr wrap="square" rtlCol="0">
            <a:spAutoFit/>
          </a:bodyPr>
          <a:lstStyle/>
          <a:p>
            <a:r>
              <a:rPr lang="en-US" altLang="ko-KR" sz="1600" dirty="0"/>
              <a:t>Blood pressure and cardiovascular disease in the Asia Pacific region</a:t>
            </a:r>
            <a:endParaRPr lang="ko-KR" altLang="en-US" sz="1600" dirty="0"/>
          </a:p>
        </p:txBody>
      </p:sp>
      <p:pic>
        <p:nvPicPr>
          <p:cNvPr id="5" name="그림 4"/>
          <p:cNvPicPr>
            <a:picLocks noChangeAspect="1"/>
          </p:cNvPicPr>
          <p:nvPr/>
        </p:nvPicPr>
        <p:blipFill>
          <a:blip r:embed="rId4"/>
          <a:stretch>
            <a:fillRect/>
          </a:stretch>
        </p:blipFill>
        <p:spPr>
          <a:xfrm>
            <a:off x="207244" y="1677313"/>
            <a:ext cx="5100183" cy="3780420"/>
          </a:xfrm>
          <a:prstGeom prst="rect">
            <a:avLst/>
          </a:prstGeom>
          <a:ln>
            <a:solidFill>
              <a:schemeClr val="tx1"/>
            </a:solidFill>
          </a:ln>
        </p:spPr>
      </p:pic>
    </p:spTree>
    <p:extLst>
      <p:ext uri="{BB962C8B-B14F-4D97-AF65-F5344CB8AC3E}">
        <p14:creationId xmlns:p14="http://schemas.microsoft.com/office/powerpoint/2010/main" val="29641506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0" y="16778"/>
            <a:ext cx="12192000" cy="1069514"/>
          </a:xfrm>
        </p:spPr>
        <p:txBody>
          <a:bodyPr/>
          <a:lstStyle/>
          <a:p>
            <a:r>
              <a:rPr lang="en-US" altLang="ko-KR" dirty="0"/>
              <a:t> </a:t>
            </a:r>
            <a:r>
              <a:rPr lang="en-US" altLang="ko-KR" sz="2800" dirty="0"/>
              <a:t>BP and development of CVD</a:t>
            </a:r>
            <a:r>
              <a:rPr lang="ko-KR" altLang="en-US" sz="2800" dirty="0"/>
              <a:t> </a:t>
            </a:r>
            <a:r>
              <a:rPr lang="en-US" altLang="ko-KR" sz="2800" dirty="0"/>
              <a:t>in Korean diabetic patients</a:t>
            </a:r>
            <a:endParaRPr lang="ko-KR" altLang="en-US" sz="2800" dirty="0"/>
          </a:p>
        </p:txBody>
      </p:sp>
      <p:pic>
        <p:nvPicPr>
          <p:cNvPr id="6" name="그림 5"/>
          <p:cNvPicPr>
            <a:picLocks noChangeAspect="1"/>
          </p:cNvPicPr>
          <p:nvPr/>
        </p:nvPicPr>
        <p:blipFill>
          <a:blip r:embed="rId3"/>
          <a:stretch>
            <a:fillRect/>
          </a:stretch>
        </p:blipFill>
        <p:spPr>
          <a:xfrm>
            <a:off x="191344" y="1167214"/>
            <a:ext cx="6984776" cy="4969452"/>
          </a:xfrm>
          <a:prstGeom prst="rect">
            <a:avLst/>
          </a:prstGeom>
        </p:spPr>
      </p:pic>
      <p:sp>
        <p:nvSpPr>
          <p:cNvPr id="7" name="TextBox 6"/>
          <p:cNvSpPr txBox="1"/>
          <p:nvPr/>
        </p:nvSpPr>
        <p:spPr>
          <a:xfrm>
            <a:off x="191344" y="6136666"/>
            <a:ext cx="7200800" cy="738664"/>
          </a:xfrm>
          <a:prstGeom prst="rect">
            <a:avLst/>
          </a:prstGeom>
          <a:noFill/>
        </p:spPr>
        <p:txBody>
          <a:bodyPr wrap="square" rtlCol="0">
            <a:spAutoFit/>
          </a:bodyPr>
          <a:lstStyle/>
          <a:p>
            <a:r>
              <a:rPr lang="en-US" altLang="ko-KR" sz="1400" dirty="0">
                <a:latin typeface="Arial" panose="020B0604020202020204" pitchFamily="34" charset="0"/>
                <a:cs typeface="Arial" panose="020B0604020202020204" pitchFamily="34" charset="0"/>
              </a:rPr>
              <a:t>Using the Korean National Health Insurance Service database, 2,262,725 subjects with type 2 diabetes mellitus who underwent regular health checks between 2009 and 2012 were included. Subjects with previous CVDs were excluded.</a:t>
            </a:r>
            <a:endParaRPr lang="ko-KR" altLang="en-US" sz="1400" dirty="0">
              <a:latin typeface="Arial" panose="020B0604020202020204" pitchFamily="34" charset="0"/>
              <a:cs typeface="Arial" panose="020B0604020202020204" pitchFamily="34" charset="0"/>
            </a:endParaRPr>
          </a:p>
        </p:txBody>
      </p:sp>
      <p:pic>
        <p:nvPicPr>
          <p:cNvPr id="8" name="그림 7"/>
          <p:cNvPicPr>
            <a:picLocks noChangeAspect="1"/>
          </p:cNvPicPr>
          <p:nvPr/>
        </p:nvPicPr>
        <p:blipFill>
          <a:blip r:embed="rId4"/>
          <a:stretch>
            <a:fillRect/>
          </a:stretch>
        </p:blipFill>
        <p:spPr>
          <a:xfrm>
            <a:off x="7392144" y="1178662"/>
            <a:ext cx="4464496" cy="5274674"/>
          </a:xfrm>
          <a:prstGeom prst="rect">
            <a:avLst/>
          </a:prstGeom>
        </p:spPr>
      </p:pic>
      <p:sp>
        <p:nvSpPr>
          <p:cNvPr id="9" name="Text Box 19"/>
          <p:cNvSpPr txBox="1">
            <a:spLocks noChangeArrowheads="1"/>
          </p:cNvSpPr>
          <p:nvPr/>
        </p:nvSpPr>
        <p:spPr bwMode="auto">
          <a:xfrm>
            <a:off x="9564036" y="6505998"/>
            <a:ext cx="2355453" cy="276999"/>
          </a:xfrm>
          <a:prstGeom prst="rect">
            <a:avLst/>
          </a:prstGeom>
          <a:noFill/>
          <a:ln w="9525">
            <a:noFill/>
            <a:miter lim="800000"/>
            <a:headEnd/>
            <a:tailEnd/>
          </a:ln>
        </p:spPr>
        <p:txBody>
          <a:bodyPr wrap="none">
            <a:spAutoFit/>
          </a:bodyPr>
          <a:lstStyle/>
          <a:p>
            <a:pPr algn="r" eaLnBrk="0" latinLnBrk="0" hangingPunct="0"/>
            <a:r>
              <a:rPr lang="en-US" altLang="ko-KR" sz="1200" dirty="0">
                <a:latin typeface="+mn-ea"/>
              </a:rPr>
              <a:t>Hypertension. 2019;73:319-326</a:t>
            </a:r>
          </a:p>
        </p:txBody>
      </p:sp>
    </p:spTree>
    <p:extLst>
      <p:ext uri="{BB962C8B-B14F-4D97-AF65-F5344CB8AC3E}">
        <p14:creationId xmlns:p14="http://schemas.microsoft.com/office/powerpoint/2010/main" val="20456280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ko-KR" sz="2800" dirty="0"/>
              <a:t>  Treatment target goal of hypertension in diabetes</a:t>
            </a:r>
            <a:endParaRPr lang="ko-KR" altLang="en-US" sz="2800" dirty="0"/>
          </a:p>
        </p:txBody>
      </p:sp>
      <p:sp>
        <p:nvSpPr>
          <p:cNvPr id="2" name="TextBox 1"/>
          <p:cNvSpPr txBox="1"/>
          <p:nvPr/>
        </p:nvSpPr>
        <p:spPr>
          <a:xfrm>
            <a:off x="479376" y="1556792"/>
            <a:ext cx="11233248" cy="4985980"/>
          </a:xfrm>
          <a:prstGeom prst="rect">
            <a:avLst/>
          </a:prstGeom>
          <a:noFill/>
        </p:spPr>
        <p:txBody>
          <a:bodyPr wrap="square" rtlCol="0">
            <a:spAutoFit/>
          </a:bodyPr>
          <a:lstStyle/>
          <a:p>
            <a:pPr marL="285750" indent="-285750">
              <a:buFont typeface="Arial" panose="020B0604020202020204" pitchFamily="34" charset="0"/>
              <a:buChar char="•"/>
            </a:pPr>
            <a:r>
              <a:rPr lang="en-US" altLang="ko-KR" sz="2000" dirty="0"/>
              <a:t>The target blood pressure &lt; 130/80 mmHg seems to be justified for diabetic patients with CVD. </a:t>
            </a:r>
          </a:p>
          <a:p>
            <a:pPr marL="285750" indent="-285750">
              <a:buFont typeface="Arial" panose="020B0604020202020204" pitchFamily="34" charset="0"/>
              <a:buChar char="•"/>
            </a:pPr>
            <a:endParaRPr lang="en-US" altLang="ko-KR" sz="2000" dirty="0"/>
          </a:p>
          <a:p>
            <a:pPr marL="285750" indent="-285750">
              <a:buFont typeface="Arial" panose="020B0604020202020204" pitchFamily="34" charset="0"/>
              <a:buChar char="•"/>
            </a:pPr>
            <a:r>
              <a:rPr lang="en-US" altLang="ko-KR" sz="2000" dirty="0"/>
              <a:t>Since most trials have been conducted on hypertensive patients with CVD or high risk, it can’t be generalized to all diabetic patients.</a:t>
            </a:r>
          </a:p>
          <a:p>
            <a:pPr marL="285750" indent="-285750">
              <a:buFont typeface="Arial" panose="020B0604020202020204" pitchFamily="34" charset="0"/>
              <a:buChar char="•"/>
            </a:pPr>
            <a:endParaRPr lang="en-US" altLang="ko-KR" sz="2000" dirty="0"/>
          </a:p>
          <a:p>
            <a:pPr marL="285750" indent="-285750">
              <a:buFont typeface="Arial" panose="020B0604020202020204" pitchFamily="34" charset="0"/>
              <a:buChar char="•"/>
            </a:pPr>
            <a:r>
              <a:rPr lang="en-US" altLang="ko-KR" sz="2000" dirty="0"/>
              <a:t>The target blood pressure in general diabetic patients(especially without CVD) is recommended &lt;140/85 mmHg.</a:t>
            </a:r>
          </a:p>
          <a:p>
            <a:pPr marL="285750" indent="-285750">
              <a:buFont typeface="Arial" panose="020B0604020202020204" pitchFamily="34" charset="0"/>
              <a:buChar char="•"/>
            </a:pPr>
            <a:endParaRPr lang="en-US" altLang="ko-KR" sz="2000" dirty="0"/>
          </a:p>
          <a:p>
            <a:pPr marL="285750" indent="-285750">
              <a:buFont typeface="Arial" panose="020B0604020202020204" pitchFamily="34" charset="0"/>
              <a:buChar char="•"/>
            </a:pPr>
            <a:r>
              <a:rPr lang="en-US" altLang="ko-KR" sz="2000" dirty="0"/>
              <a:t>For patients with diabetes and hypertension, BP targets should be individualized through a shared decision making process that addresses CV risk, potential adverse effects of antihypertensive medications, and patient preferences.</a:t>
            </a:r>
          </a:p>
          <a:p>
            <a:pPr marL="285750" indent="-285750">
              <a:buFont typeface="Arial" panose="020B0604020202020204" pitchFamily="34" charset="0"/>
              <a:buChar char="•"/>
            </a:pPr>
            <a:endParaRPr lang="en-US" altLang="ko-KR" sz="2000" dirty="0"/>
          </a:p>
          <a:p>
            <a:pPr marL="285750" indent="-285750">
              <a:buFont typeface="Arial" panose="020B0604020202020204" pitchFamily="34" charset="0"/>
              <a:buChar char="•"/>
            </a:pPr>
            <a:r>
              <a:rPr lang="en-US" altLang="ko-KR" sz="2000" dirty="0"/>
              <a:t>Further studies are needed to evaluate the appropriate BP target in diabetic patients with hypertension, especially in Asian diabetic patients including Korean.  </a:t>
            </a:r>
          </a:p>
          <a:p>
            <a:pPr marL="285750" indent="-285750">
              <a:buFont typeface="Arial" panose="020B0604020202020204" pitchFamily="34" charset="0"/>
              <a:buChar char="•"/>
            </a:pPr>
            <a:endParaRPr lang="en-US" altLang="ko-KR" dirty="0"/>
          </a:p>
        </p:txBody>
      </p:sp>
    </p:spTree>
    <p:extLst>
      <p:ext uri="{BB962C8B-B14F-4D97-AF65-F5344CB8AC3E}">
        <p14:creationId xmlns:p14="http://schemas.microsoft.com/office/powerpoint/2010/main" val="33578680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0" y="16778"/>
            <a:ext cx="10668000" cy="1069514"/>
          </a:xfrm>
        </p:spPr>
        <p:txBody>
          <a:bodyPr/>
          <a:lstStyle/>
          <a:p>
            <a:r>
              <a:rPr lang="en-US" altLang="ko-KR" sz="3200" dirty="0"/>
              <a:t>Algorithm for Hypertension Management </a:t>
            </a:r>
            <a:br>
              <a:rPr lang="en-US" altLang="ko-KR" sz="3200" dirty="0"/>
            </a:br>
            <a:r>
              <a:rPr lang="en-US" altLang="ko-KR" sz="3200" dirty="0"/>
              <a:t>in Diabetic Patients </a:t>
            </a:r>
            <a:endParaRPr lang="ko-KR" altLang="en-US" sz="3200" dirty="0"/>
          </a:p>
        </p:txBody>
      </p:sp>
      <p:pic>
        <p:nvPicPr>
          <p:cNvPr id="6" name="그림 5">
            <a:extLst>
              <a:ext uri="{FF2B5EF4-FFF2-40B4-BE49-F238E27FC236}">
                <a16:creationId xmlns:a16="http://schemas.microsoft.com/office/drawing/2014/main" id="{5A6D102E-EE9F-425E-9B41-9A12E3DAED53}"/>
              </a:ext>
            </a:extLst>
          </p:cNvPr>
          <p:cNvPicPr>
            <a:picLocks noChangeAspect="1"/>
          </p:cNvPicPr>
          <p:nvPr/>
        </p:nvPicPr>
        <p:blipFill>
          <a:blip r:embed="rId3"/>
          <a:stretch>
            <a:fillRect/>
          </a:stretch>
        </p:blipFill>
        <p:spPr>
          <a:xfrm>
            <a:off x="1271464" y="1412776"/>
            <a:ext cx="9084291" cy="5181343"/>
          </a:xfrm>
          <a:prstGeom prst="rect">
            <a:avLst/>
          </a:prstGeom>
        </p:spPr>
      </p:pic>
      <p:sp>
        <p:nvSpPr>
          <p:cNvPr id="2" name="모서리가 둥근 직사각형 1"/>
          <p:cNvSpPr/>
          <p:nvPr/>
        </p:nvSpPr>
        <p:spPr>
          <a:xfrm>
            <a:off x="4337444" y="1556792"/>
            <a:ext cx="2982691" cy="576064"/>
          </a:xfrm>
          <a:prstGeom prst="roundRect">
            <a:avLst>
              <a:gd name="adj" fmla="val 50000"/>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Lifestyle modification</a:t>
            </a:r>
          </a:p>
          <a:p>
            <a:pPr algn="ctr"/>
            <a:r>
              <a:rPr lang="en-US" altLang="ko-KR" sz="1400" dirty="0"/>
              <a:t>(Na↓, K↑, Exercise↑)</a:t>
            </a:r>
            <a:endParaRPr lang="ko-KR" altLang="en-US" sz="1400" dirty="0"/>
          </a:p>
        </p:txBody>
      </p:sp>
      <p:sp>
        <p:nvSpPr>
          <p:cNvPr id="3" name="모서리가 둥근 직사각형 2"/>
          <p:cNvSpPr/>
          <p:nvPr/>
        </p:nvSpPr>
        <p:spPr>
          <a:xfrm>
            <a:off x="4949513" y="2207312"/>
            <a:ext cx="1722551" cy="645624"/>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a:solidFill>
                  <a:schemeClr val="tx1"/>
                </a:solidFill>
              </a:rPr>
              <a:t>SBP &lt; 120 mmHg</a:t>
            </a:r>
          </a:p>
          <a:p>
            <a:pPr algn="ctr"/>
            <a:r>
              <a:rPr lang="en-US" altLang="ko-KR" sz="1400" dirty="0">
                <a:solidFill>
                  <a:schemeClr val="tx1"/>
                </a:solidFill>
              </a:rPr>
              <a:t>DBP &lt; 80 mmHg</a:t>
            </a:r>
            <a:endParaRPr lang="ko-KR" altLang="en-US" sz="1400" dirty="0">
              <a:solidFill>
                <a:schemeClr val="tx1"/>
              </a:solidFill>
            </a:endParaRPr>
          </a:p>
        </p:txBody>
      </p:sp>
      <p:sp>
        <p:nvSpPr>
          <p:cNvPr id="4" name="모서리가 둥근 직사각형 3"/>
          <p:cNvSpPr/>
          <p:nvPr/>
        </p:nvSpPr>
        <p:spPr>
          <a:xfrm>
            <a:off x="1775520" y="3212976"/>
            <a:ext cx="2232248" cy="72008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a:t>SBP ≥ 140 mmHg</a:t>
            </a:r>
          </a:p>
          <a:p>
            <a:pPr algn="ctr"/>
            <a:r>
              <a:rPr lang="en-US" altLang="ko-KR" sz="1400" dirty="0"/>
              <a:t>Or </a:t>
            </a:r>
          </a:p>
          <a:p>
            <a:pPr algn="ctr"/>
            <a:r>
              <a:rPr lang="en-US" altLang="ko-KR" sz="1400" dirty="0"/>
              <a:t>DBP ≥ 90 mmHg</a:t>
            </a:r>
            <a:endParaRPr lang="ko-KR" altLang="en-US" sz="1400" dirty="0"/>
          </a:p>
        </p:txBody>
      </p:sp>
      <p:sp>
        <p:nvSpPr>
          <p:cNvPr id="7" name="모서리가 둥근 직사각형 6"/>
          <p:cNvSpPr/>
          <p:nvPr/>
        </p:nvSpPr>
        <p:spPr>
          <a:xfrm>
            <a:off x="7824192" y="3188703"/>
            <a:ext cx="2232248" cy="72008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a:t>SBP ≥ 160 mmHg</a:t>
            </a:r>
          </a:p>
          <a:p>
            <a:pPr algn="ctr"/>
            <a:r>
              <a:rPr lang="en-US" altLang="ko-KR" sz="1400" dirty="0"/>
              <a:t>Or </a:t>
            </a:r>
          </a:p>
          <a:p>
            <a:pPr algn="ctr"/>
            <a:r>
              <a:rPr lang="en-US" altLang="ko-KR" sz="1400" dirty="0"/>
              <a:t>DBP ≥ 100 mmHg</a:t>
            </a:r>
            <a:endParaRPr lang="ko-KR" altLang="en-US" sz="1400" dirty="0"/>
          </a:p>
        </p:txBody>
      </p:sp>
      <p:sp>
        <p:nvSpPr>
          <p:cNvPr id="9" name="모서리가 둥근 직사각형 8"/>
          <p:cNvSpPr/>
          <p:nvPr/>
        </p:nvSpPr>
        <p:spPr>
          <a:xfrm>
            <a:off x="1538674" y="4003447"/>
            <a:ext cx="2705940" cy="537612"/>
          </a:xfrm>
          <a:prstGeom prst="roundRect">
            <a:avLst>
              <a:gd name="adj" fmla="val 50000"/>
            </a:avLst>
          </a:prstGeom>
          <a:solidFill>
            <a:srgbClr val="7030A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a:t>Recommend Drug therapy</a:t>
            </a:r>
          </a:p>
          <a:p>
            <a:pPr algn="ctr"/>
            <a:r>
              <a:rPr lang="en-US" altLang="ko-KR" sz="1400" dirty="0"/>
              <a:t>RAS blocker if proteinuria(+)</a:t>
            </a:r>
            <a:endParaRPr lang="ko-KR" altLang="en-US" sz="1400" dirty="0"/>
          </a:p>
        </p:txBody>
      </p:sp>
      <p:sp>
        <p:nvSpPr>
          <p:cNvPr id="10" name="모서리가 둥근 직사각형 9"/>
          <p:cNvSpPr/>
          <p:nvPr/>
        </p:nvSpPr>
        <p:spPr>
          <a:xfrm>
            <a:off x="7587346" y="4003447"/>
            <a:ext cx="2705940" cy="537612"/>
          </a:xfrm>
          <a:prstGeom prst="roundRect">
            <a:avLst>
              <a:gd name="adj" fmla="val 50000"/>
            </a:avLst>
          </a:prstGeom>
          <a:solidFill>
            <a:srgbClr val="7030A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a:t>Consider initial </a:t>
            </a:r>
          </a:p>
          <a:p>
            <a:pPr algn="ctr"/>
            <a:r>
              <a:rPr lang="en-US" altLang="ko-KR" sz="1400" dirty="0"/>
              <a:t>combination therapy</a:t>
            </a:r>
            <a:endParaRPr lang="ko-KR" altLang="en-US" sz="1400" dirty="0"/>
          </a:p>
        </p:txBody>
      </p:sp>
      <p:sp>
        <p:nvSpPr>
          <p:cNvPr id="11" name="직사각형 10"/>
          <p:cNvSpPr/>
          <p:nvPr/>
        </p:nvSpPr>
        <p:spPr>
          <a:xfrm>
            <a:off x="5087888" y="3356992"/>
            <a:ext cx="1728192" cy="1917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000" dirty="0">
                <a:solidFill>
                  <a:schemeClr val="tx1"/>
                </a:solidFill>
              </a:rPr>
              <a:t>BP check per each visit</a:t>
            </a:r>
            <a:endParaRPr lang="ko-KR" altLang="en-US" sz="1000" dirty="0">
              <a:solidFill>
                <a:schemeClr val="tx1"/>
              </a:solidFill>
            </a:endParaRPr>
          </a:p>
        </p:txBody>
      </p:sp>
      <p:sp>
        <p:nvSpPr>
          <p:cNvPr id="12" name="순서도: 페이지 연결자 11"/>
          <p:cNvSpPr/>
          <p:nvPr/>
        </p:nvSpPr>
        <p:spPr>
          <a:xfrm>
            <a:off x="3350292" y="4638158"/>
            <a:ext cx="1974304" cy="1409838"/>
          </a:xfrm>
          <a:prstGeom prst="flowChartOffpageConnector">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a:effectLst>
                  <a:outerShdw blurRad="38100" dist="38100" dir="2700000" algn="tl">
                    <a:srgbClr val="000000">
                      <a:alpha val="43137"/>
                    </a:srgbClr>
                  </a:outerShdw>
                </a:effectLst>
              </a:rPr>
              <a:t>Target BP</a:t>
            </a:r>
          </a:p>
          <a:p>
            <a:pPr algn="ctr"/>
            <a:endParaRPr lang="en-US" altLang="ko-KR" sz="500" b="1" dirty="0">
              <a:effectLst>
                <a:outerShdw blurRad="38100" dist="38100" dir="2700000" algn="tl">
                  <a:srgbClr val="000000">
                    <a:alpha val="43137"/>
                  </a:srgbClr>
                </a:outerShdw>
              </a:effectLst>
            </a:endParaRPr>
          </a:p>
          <a:p>
            <a:pPr algn="ctr"/>
            <a:r>
              <a:rPr lang="en-US" altLang="ko-KR" sz="1600" dirty="0"/>
              <a:t>H/T without CVD</a:t>
            </a:r>
          </a:p>
          <a:p>
            <a:pPr algn="ctr"/>
            <a:endParaRPr lang="en-US" altLang="ko-KR" sz="500" b="1" dirty="0"/>
          </a:p>
          <a:p>
            <a:pPr algn="ctr"/>
            <a:r>
              <a:rPr lang="en-US" altLang="ko-KR" sz="1200" b="1" dirty="0"/>
              <a:t>SBP &lt; 140 mmHg</a:t>
            </a:r>
          </a:p>
          <a:p>
            <a:pPr algn="ctr"/>
            <a:r>
              <a:rPr lang="en-US" altLang="ko-KR" sz="1200" b="1" dirty="0"/>
              <a:t>DBP &lt; 85 mmHg</a:t>
            </a:r>
            <a:endParaRPr lang="ko-KR" altLang="en-US" sz="1200" b="1" dirty="0"/>
          </a:p>
        </p:txBody>
      </p:sp>
      <p:sp>
        <p:nvSpPr>
          <p:cNvPr id="13" name="순서도: 페이지 연결자 12"/>
          <p:cNvSpPr/>
          <p:nvPr/>
        </p:nvSpPr>
        <p:spPr>
          <a:xfrm>
            <a:off x="6528048" y="4628863"/>
            <a:ext cx="1974304" cy="1409838"/>
          </a:xfrm>
          <a:prstGeom prst="flowChartOffpageConnector">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a:effectLst>
                  <a:outerShdw blurRad="38100" dist="38100" dir="2700000" algn="tl">
                    <a:srgbClr val="000000">
                      <a:alpha val="43137"/>
                    </a:srgbClr>
                  </a:outerShdw>
                </a:effectLst>
              </a:rPr>
              <a:t>Target BP</a:t>
            </a:r>
          </a:p>
          <a:p>
            <a:pPr algn="ctr"/>
            <a:endParaRPr lang="en-US" altLang="ko-KR" sz="500" b="1" dirty="0">
              <a:effectLst>
                <a:outerShdw blurRad="38100" dist="38100" dir="2700000" algn="tl">
                  <a:srgbClr val="000000">
                    <a:alpha val="43137"/>
                  </a:srgbClr>
                </a:outerShdw>
              </a:effectLst>
            </a:endParaRPr>
          </a:p>
          <a:p>
            <a:pPr algn="ctr"/>
            <a:r>
              <a:rPr lang="en-US" altLang="ko-KR" sz="1600" dirty="0"/>
              <a:t>H/T with CVD</a:t>
            </a:r>
          </a:p>
          <a:p>
            <a:pPr algn="ctr"/>
            <a:endParaRPr lang="en-US" altLang="ko-KR" sz="500" b="1" dirty="0"/>
          </a:p>
          <a:p>
            <a:pPr algn="ctr"/>
            <a:r>
              <a:rPr lang="en-US" altLang="ko-KR" sz="1200" b="1" dirty="0"/>
              <a:t>SBP &lt; 130 mmHg</a:t>
            </a:r>
          </a:p>
          <a:p>
            <a:pPr algn="ctr"/>
            <a:r>
              <a:rPr lang="en-US" altLang="ko-KR" sz="1200" b="1" dirty="0"/>
              <a:t>DBP &lt; 80 mmHg</a:t>
            </a:r>
            <a:endParaRPr lang="ko-KR" altLang="en-US" sz="1200" b="1" dirty="0"/>
          </a:p>
        </p:txBody>
      </p:sp>
      <p:sp>
        <p:nvSpPr>
          <p:cNvPr id="14" name="모서리가 둥근 직사각형 13"/>
          <p:cNvSpPr/>
          <p:nvPr/>
        </p:nvSpPr>
        <p:spPr>
          <a:xfrm>
            <a:off x="1652325" y="6084752"/>
            <a:ext cx="8352928" cy="280433"/>
          </a:xfrm>
          <a:prstGeom prst="roundRect">
            <a:avLst>
              <a:gd name="adj" fmla="val 50000"/>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a:solidFill>
                  <a:schemeClr val="tx1"/>
                </a:solidFill>
              </a:rPr>
              <a:t>Add another BP-lowering agent if target is not meet</a:t>
            </a:r>
            <a:endParaRPr lang="ko-KR" altLang="en-US" sz="1400" dirty="0">
              <a:solidFill>
                <a:schemeClr val="tx1"/>
              </a:solidFill>
            </a:endParaRPr>
          </a:p>
        </p:txBody>
      </p:sp>
    </p:spTree>
    <p:extLst>
      <p:ext uri="{BB962C8B-B14F-4D97-AF65-F5344CB8AC3E}">
        <p14:creationId xmlns:p14="http://schemas.microsoft.com/office/powerpoint/2010/main" val="42640152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524000" y="5229201"/>
            <a:ext cx="9144000" cy="830997"/>
          </a:xfrm>
          <a:prstGeom prst="rect">
            <a:avLst/>
          </a:prstGeom>
          <a:noFill/>
        </p:spPr>
        <p:txBody>
          <a:bodyPr wrap="square">
            <a:spAutoFit/>
          </a:bodyPr>
          <a:lstStyle/>
          <a:p>
            <a:pPr algn="ctr">
              <a:defRPr/>
            </a:pPr>
            <a:r>
              <a:rPr lang="en-US" altLang="ko-KR" sz="2000" b="1" dirty="0">
                <a:solidFill>
                  <a:schemeClr val="tx1">
                    <a:lumMod val="75000"/>
                    <a:lumOff val="25000"/>
                  </a:schemeClr>
                </a:solidFill>
                <a:latin typeface="Arial" pitchFamily="34" charset="0"/>
                <a:cs typeface="Arial" pitchFamily="34" charset="0"/>
              </a:rPr>
              <a:t>Sang Yong Kim</a:t>
            </a:r>
          </a:p>
          <a:p>
            <a:pPr algn="ctr">
              <a:defRPr/>
            </a:pPr>
            <a:r>
              <a:rPr lang="en-US" altLang="ko-KR" sz="1400" b="1" dirty="0">
                <a:solidFill>
                  <a:schemeClr val="tx1">
                    <a:lumMod val="75000"/>
                    <a:lumOff val="25000"/>
                  </a:schemeClr>
                </a:solidFill>
                <a:latin typeface="Arial" pitchFamily="34" charset="0"/>
                <a:cs typeface="Arial" pitchFamily="34" charset="0"/>
              </a:rPr>
              <a:t>Division of Endocrinology and Metabolism, </a:t>
            </a:r>
          </a:p>
          <a:p>
            <a:pPr algn="ctr">
              <a:defRPr/>
            </a:pPr>
            <a:r>
              <a:rPr lang="en-US" altLang="ko-KR" sz="1400" b="1" dirty="0">
                <a:solidFill>
                  <a:schemeClr val="tx1">
                    <a:lumMod val="75000"/>
                    <a:lumOff val="25000"/>
                  </a:schemeClr>
                </a:solidFill>
                <a:latin typeface="Arial" pitchFamily="34" charset="0"/>
                <a:cs typeface="Arial" pitchFamily="34" charset="0"/>
              </a:rPr>
              <a:t>School of Medicine, </a:t>
            </a:r>
            <a:r>
              <a:rPr lang="en-US" altLang="ko-KR" sz="1400" b="1" dirty="0" err="1">
                <a:solidFill>
                  <a:schemeClr val="tx1">
                    <a:lumMod val="75000"/>
                    <a:lumOff val="25000"/>
                  </a:schemeClr>
                </a:solidFill>
                <a:latin typeface="Arial" pitchFamily="34" charset="0"/>
                <a:cs typeface="Arial" pitchFamily="34" charset="0"/>
              </a:rPr>
              <a:t>Chosun</a:t>
            </a:r>
            <a:r>
              <a:rPr lang="en-US" altLang="ko-KR" sz="1400" b="1" dirty="0">
                <a:solidFill>
                  <a:schemeClr val="tx1">
                    <a:lumMod val="75000"/>
                    <a:lumOff val="25000"/>
                  </a:schemeClr>
                </a:solidFill>
                <a:latin typeface="Arial" pitchFamily="34" charset="0"/>
                <a:cs typeface="Arial" pitchFamily="34" charset="0"/>
              </a:rPr>
              <a:t> University</a:t>
            </a:r>
          </a:p>
        </p:txBody>
      </p:sp>
      <p:sp>
        <p:nvSpPr>
          <p:cNvPr id="21" name="TextBox 1"/>
          <p:cNvSpPr txBox="1">
            <a:spLocks noChangeArrowheads="1"/>
          </p:cNvSpPr>
          <p:nvPr/>
        </p:nvSpPr>
        <p:spPr bwMode="auto">
          <a:xfrm>
            <a:off x="1524000" y="4221089"/>
            <a:ext cx="9144000" cy="584775"/>
          </a:xfrm>
          <a:prstGeom prst="rect">
            <a:avLst/>
          </a:prstGeom>
          <a:noFill/>
          <a:ln w="9525">
            <a:noFill/>
            <a:miter lim="800000"/>
            <a:headEnd/>
            <a:tailEnd/>
          </a:ln>
        </p:spPr>
        <p:txBody>
          <a:bodyPr wrap="square">
            <a:spAutoFit/>
          </a:bodyPr>
          <a:lstStyle/>
          <a:p>
            <a:pPr algn="ctr"/>
            <a:r>
              <a:rPr lang="en-US" altLang="ko-KR" sz="3200" b="1" dirty="0">
                <a:solidFill>
                  <a:schemeClr val="tx1">
                    <a:lumMod val="75000"/>
                    <a:lumOff val="25000"/>
                  </a:schemeClr>
                </a:solidFill>
                <a:latin typeface="Arial" pitchFamily="34" charset="0"/>
                <a:ea typeface="맑은 고딕" pitchFamily="50" charset="-127"/>
                <a:cs typeface="Arial" pitchFamily="34" charset="0"/>
              </a:rPr>
              <a:t>Thanks for your attention!</a:t>
            </a:r>
          </a:p>
        </p:txBody>
      </p:sp>
    </p:spTree>
    <p:extLst>
      <p:ext uri="{BB962C8B-B14F-4D97-AF65-F5344CB8AC3E}">
        <p14:creationId xmlns:p14="http://schemas.microsoft.com/office/powerpoint/2010/main" val="853745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6778"/>
            <a:ext cx="10668000" cy="1069514"/>
          </a:xfrm>
        </p:spPr>
        <p:txBody>
          <a:bodyPr/>
          <a:lstStyle/>
          <a:p>
            <a:r>
              <a:rPr lang="en-US" altLang="ko-KR" sz="3200" dirty="0"/>
              <a:t>Hypertension Management in Diabetic Patients</a:t>
            </a:r>
            <a:endParaRPr lang="ko-KR" altLang="en-US" sz="3200" dirty="0"/>
          </a:p>
        </p:txBody>
      </p:sp>
      <p:sp>
        <p:nvSpPr>
          <p:cNvPr id="3" name="TextBox 2"/>
          <p:cNvSpPr txBox="1"/>
          <p:nvPr/>
        </p:nvSpPr>
        <p:spPr>
          <a:xfrm>
            <a:off x="335360" y="1484784"/>
            <a:ext cx="11377264" cy="4708981"/>
          </a:xfrm>
          <a:prstGeom prst="rect">
            <a:avLst/>
          </a:prstGeom>
          <a:noFill/>
        </p:spPr>
        <p:txBody>
          <a:bodyPr wrap="square" rtlCol="0">
            <a:spAutoFit/>
          </a:bodyPr>
          <a:lstStyle/>
          <a:p>
            <a:r>
              <a:rPr lang="en-US" altLang="ko-KR" sz="2000" dirty="0"/>
              <a:t>1. Measuring blood pressure is recommended at each visit. [B, I] </a:t>
            </a:r>
          </a:p>
          <a:p>
            <a:endParaRPr lang="en-US" altLang="ko-KR" sz="2000" dirty="0"/>
          </a:p>
          <a:p>
            <a:r>
              <a:rPr lang="en-US" altLang="ko-KR" sz="2000" dirty="0"/>
              <a:t>2. Lifestyle modification in order to achieve normal blood pressure is recommended for diabetic patients with blood pressure &gt;120/80 mmHg. [B, I]</a:t>
            </a:r>
          </a:p>
          <a:p>
            <a:endParaRPr lang="en-US" altLang="ko-KR" sz="2000" dirty="0"/>
          </a:p>
          <a:p>
            <a:r>
              <a:rPr lang="en-US" altLang="ko-KR" sz="2000" dirty="0"/>
              <a:t>3. Recommended active lifestyle management includes exercise and diet management; reduction in sodium intake, increase in potassium intake, minimized alcohol intake and increasing exercise. [B, I]</a:t>
            </a:r>
          </a:p>
          <a:p>
            <a:r>
              <a:rPr lang="en-US" altLang="ko-KR" sz="2000" dirty="0"/>
              <a:t> </a:t>
            </a:r>
          </a:p>
          <a:p>
            <a:r>
              <a:rPr lang="en-US" altLang="ko-KR" sz="2000" dirty="0"/>
              <a:t>4. The target systolic blood pressure in diabetic patients is recommended &lt;140 mmHg. [A, I]</a:t>
            </a:r>
          </a:p>
          <a:p>
            <a:endParaRPr lang="en-US" altLang="ko-KR" sz="2000" dirty="0"/>
          </a:p>
          <a:p>
            <a:r>
              <a:rPr lang="en-US" altLang="ko-KR" sz="2000" dirty="0"/>
              <a:t>5. The target diastolic blood pressure in diabetic patients is recommended &lt;85 mmHg. [A, I]</a:t>
            </a:r>
          </a:p>
          <a:p>
            <a:endParaRPr lang="en-US" altLang="ko-KR" sz="2000" dirty="0"/>
          </a:p>
          <a:p>
            <a:r>
              <a:rPr lang="en-US" altLang="ko-KR" sz="2000" dirty="0"/>
              <a:t>6. The target blood pressure for diabetic patients with cardiovascular disease should be considered &lt;130/80 mmHg. [C, </a:t>
            </a:r>
            <a:r>
              <a:rPr lang="en-US" altLang="ko-KR" sz="2000" dirty="0" err="1"/>
              <a:t>IIa</a:t>
            </a:r>
            <a:r>
              <a:rPr lang="en-US" altLang="ko-KR" sz="2000" dirty="0"/>
              <a:t>] </a:t>
            </a:r>
          </a:p>
        </p:txBody>
      </p:sp>
    </p:spTree>
    <p:extLst>
      <p:ext uri="{BB962C8B-B14F-4D97-AF65-F5344CB8AC3E}">
        <p14:creationId xmlns:p14="http://schemas.microsoft.com/office/powerpoint/2010/main" val="2464091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6778"/>
            <a:ext cx="10668000" cy="1069514"/>
          </a:xfrm>
        </p:spPr>
        <p:txBody>
          <a:bodyPr/>
          <a:lstStyle/>
          <a:p>
            <a:r>
              <a:rPr lang="en-US" altLang="ko-KR" sz="3200" dirty="0"/>
              <a:t>Hypertension Management in Diabetic Patients</a:t>
            </a:r>
            <a:endParaRPr lang="ko-KR" altLang="en-US" sz="3200" dirty="0"/>
          </a:p>
        </p:txBody>
      </p:sp>
      <p:sp>
        <p:nvSpPr>
          <p:cNvPr id="3" name="TextBox 2"/>
          <p:cNvSpPr txBox="1"/>
          <p:nvPr/>
        </p:nvSpPr>
        <p:spPr>
          <a:xfrm>
            <a:off x="263352" y="1700808"/>
            <a:ext cx="11737304" cy="3477875"/>
          </a:xfrm>
          <a:prstGeom prst="rect">
            <a:avLst/>
          </a:prstGeom>
          <a:noFill/>
        </p:spPr>
        <p:txBody>
          <a:bodyPr wrap="square" rtlCol="0">
            <a:spAutoFit/>
          </a:bodyPr>
          <a:lstStyle/>
          <a:p>
            <a:r>
              <a:rPr lang="en-US" altLang="ko-KR" sz="2000" dirty="0"/>
              <a:t>7. All antihypertensive agents are recommended as first-line therapy for diabetic patients with hypertension. [A, I]</a:t>
            </a:r>
          </a:p>
          <a:p>
            <a:endParaRPr lang="en-US" altLang="ko-KR" sz="2000" dirty="0"/>
          </a:p>
          <a:p>
            <a:r>
              <a:rPr lang="en-US" altLang="ko-KR" sz="2000" dirty="0"/>
              <a:t>8. ACE inhibitor or ARB is recommended in presence of albuminuria. [B, I]</a:t>
            </a:r>
          </a:p>
          <a:p>
            <a:endParaRPr lang="en-US" altLang="ko-KR" sz="2000" dirty="0"/>
          </a:p>
          <a:p>
            <a:r>
              <a:rPr lang="en-US" altLang="ko-KR" sz="2000" dirty="0"/>
              <a:t>9. If first-line therapy is inadequate in controlling blood pressure, combination therapy with drugs of different classes is recommended. The combination of ACE inhibitor and ARB is not recommended. [A, I]</a:t>
            </a:r>
          </a:p>
          <a:p>
            <a:endParaRPr lang="en-US" altLang="ko-KR" sz="2000" dirty="0"/>
          </a:p>
          <a:p>
            <a:r>
              <a:rPr lang="en-US" altLang="ko-KR" sz="2000" dirty="0"/>
              <a:t>10. If blood pressure exceeds 160/100 mmHg, combination therapy with two or more drugs may be considered with active lifestyle modification. [C, </a:t>
            </a:r>
            <a:r>
              <a:rPr lang="en-US" altLang="ko-KR" sz="2000" dirty="0" err="1"/>
              <a:t>IIb</a:t>
            </a:r>
            <a:r>
              <a:rPr lang="en-US" altLang="ko-KR" sz="2000" dirty="0"/>
              <a:t>]</a:t>
            </a:r>
            <a:endParaRPr lang="ko-KR" altLang="en-US" sz="2000" dirty="0"/>
          </a:p>
        </p:txBody>
      </p:sp>
    </p:spTree>
    <p:extLst>
      <p:ext uri="{BB962C8B-B14F-4D97-AF65-F5344CB8AC3E}">
        <p14:creationId xmlns:p14="http://schemas.microsoft.com/office/powerpoint/2010/main" val="989242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6778"/>
            <a:ext cx="10668000" cy="1069514"/>
          </a:xfrm>
        </p:spPr>
        <p:txBody>
          <a:bodyPr/>
          <a:lstStyle/>
          <a:p>
            <a:r>
              <a:rPr lang="en-US" altLang="ko-KR" sz="3200" dirty="0"/>
              <a:t>Hypertension Management in Diabetic Patients</a:t>
            </a:r>
            <a:endParaRPr lang="ko-KR" altLang="en-US" sz="3200" dirty="0"/>
          </a:p>
        </p:txBody>
      </p:sp>
      <p:sp>
        <p:nvSpPr>
          <p:cNvPr id="3" name="TextBox 2"/>
          <p:cNvSpPr txBox="1"/>
          <p:nvPr/>
        </p:nvSpPr>
        <p:spPr>
          <a:xfrm>
            <a:off x="335360" y="1484784"/>
            <a:ext cx="11521280" cy="4708981"/>
          </a:xfrm>
          <a:prstGeom prst="rect">
            <a:avLst/>
          </a:prstGeom>
          <a:noFill/>
        </p:spPr>
        <p:txBody>
          <a:bodyPr wrap="square" rtlCol="0">
            <a:spAutoFit/>
          </a:bodyPr>
          <a:lstStyle/>
          <a:p>
            <a:r>
              <a:rPr lang="en-US" altLang="ko-KR" sz="2000" dirty="0"/>
              <a:t>1. Measuring blood pressure is recommended at each visit. [B, I] </a:t>
            </a:r>
          </a:p>
          <a:p>
            <a:endParaRPr lang="en-US" altLang="ko-KR" sz="2000" dirty="0"/>
          </a:p>
          <a:p>
            <a:r>
              <a:rPr lang="en-US" altLang="ko-KR" sz="2000" dirty="0"/>
              <a:t>2. Lifestyle modification in order to achieve normal blood pressure is recommended for diabetic patients with blood pressure &gt;120/80 mmHg. [B, I]</a:t>
            </a:r>
          </a:p>
          <a:p>
            <a:endParaRPr lang="en-US" altLang="ko-KR" sz="2000" dirty="0"/>
          </a:p>
          <a:p>
            <a:r>
              <a:rPr lang="en-US" altLang="ko-KR" sz="2000" dirty="0"/>
              <a:t>3. Recommended active lifestyle management includes exercise and diet management; reduction in sodium intake, increase in potassium intake, minimized alcohol intake and increasing exercise. [B, I]</a:t>
            </a:r>
          </a:p>
          <a:p>
            <a:r>
              <a:rPr lang="en-US" altLang="ko-KR" sz="2000" dirty="0"/>
              <a:t> </a:t>
            </a:r>
          </a:p>
          <a:p>
            <a:r>
              <a:rPr lang="en-US" altLang="ko-KR" sz="2000" b="1" dirty="0">
                <a:effectLst>
                  <a:outerShdw blurRad="38100" dist="38100" dir="2700000" algn="tl">
                    <a:srgbClr val="000000">
                      <a:alpha val="43137"/>
                    </a:srgbClr>
                  </a:outerShdw>
                </a:effectLst>
              </a:rPr>
              <a:t>4. The target systolic blood pressure in diabetic patients is recommended &lt;140 mmHg. [A, I]</a:t>
            </a:r>
          </a:p>
          <a:p>
            <a:endParaRPr lang="en-US" altLang="ko-KR" sz="2000" b="1" dirty="0">
              <a:effectLst>
                <a:outerShdw blurRad="38100" dist="38100" dir="2700000" algn="tl">
                  <a:srgbClr val="000000">
                    <a:alpha val="43137"/>
                  </a:srgbClr>
                </a:outerShdw>
              </a:effectLst>
            </a:endParaRPr>
          </a:p>
          <a:p>
            <a:r>
              <a:rPr lang="en-US" altLang="ko-KR" sz="2000" b="1" dirty="0">
                <a:effectLst>
                  <a:outerShdw blurRad="38100" dist="38100" dir="2700000" algn="tl">
                    <a:srgbClr val="000000">
                      <a:alpha val="43137"/>
                    </a:srgbClr>
                  </a:outerShdw>
                </a:effectLst>
              </a:rPr>
              <a:t>5. The target diastolic blood pressure in diabetic patients is recommended &lt;85 mmHg. [A, I]</a:t>
            </a:r>
          </a:p>
          <a:p>
            <a:endParaRPr lang="en-US" altLang="ko-KR" sz="2000" b="1" dirty="0">
              <a:effectLst>
                <a:outerShdw blurRad="38100" dist="38100" dir="2700000" algn="tl">
                  <a:srgbClr val="000000">
                    <a:alpha val="43137"/>
                  </a:srgbClr>
                </a:outerShdw>
              </a:effectLst>
            </a:endParaRPr>
          </a:p>
          <a:p>
            <a:r>
              <a:rPr lang="en-US" altLang="ko-KR" sz="2000" b="1" dirty="0">
                <a:effectLst>
                  <a:outerShdw blurRad="38100" dist="38100" dir="2700000" algn="tl">
                    <a:srgbClr val="000000">
                      <a:alpha val="43137"/>
                    </a:srgbClr>
                  </a:outerShdw>
                </a:effectLst>
              </a:rPr>
              <a:t>6. The target blood pressure for diabetic patients with cardiovascular disease should be considered &lt;130/80 mmHg. [C, </a:t>
            </a:r>
            <a:r>
              <a:rPr lang="en-US" altLang="ko-KR" sz="2000" b="1" dirty="0" err="1">
                <a:effectLst>
                  <a:outerShdw blurRad="38100" dist="38100" dir="2700000" algn="tl">
                    <a:srgbClr val="000000">
                      <a:alpha val="43137"/>
                    </a:srgbClr>
                  </a:outerShdw>
                </a:effectLst>
              </a:rPr>
              <a:t>IIa</a:t>
            </a:r>
            <a:r>
              <a:rPr lang="en-US" altLang="ko-KR" sz="2000" b="1" dirty="0">
                <a:effectLst>
                  <a:outerShdw blurRad="38100" dist="38100" dir="2700000" algn="tl">
                    <a:srgbClr val="000000">
                      <a:alpha val="43137"/>
                    </a:srgbClr>
                  </a:outerShdw>
                </a:effectLst>
              </a:rPr>
              <a:t>] </a:t>
            </a:r>
          </a:p>
        </p:txBody>
      </p:sp>
      <p:sp>
        <p:nvSpPr>
          <p:cNvPr id="2" name="직사각형 1"/>
          <p:cNvSpPr/>
          <p:nvPr/>
        </p:nvSpPr>
        <p:spPr>
          <a:xfrm>
            <a:off x="263352" y="4077072"/>
            <a:ext cx="11737304" cy="21602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n>
                <a:solidFill>
                  <a:srgbClr val="FF0000"/>
                </a:solidFill>
              </a:ln>
              <a:noFill/>
            </a:endParaRPr>
          </a:p>
        </p:txBody>
      </p:sp>
    </p:spTree>
    <p:extLst>
      <p:ext uri="{BB962C8B-B14F-4D97-AF65-F5344CB8AC3E}">
        <p14:creationId xmlns:p14="http://schemas.microsoft.com/office/powerpoint/2010/main" val="123478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ko-KR" dirty="0"/>
              <a:t> </a:t>
            </a:r>
            <a:r>
              <a:rPr lang="en-US" altLang="ko-KR" sz="2800" dirty="0"/>
              <a:t>Hypertension in diabetic patients</a:t>
            </a:r>
            <a:endParaRPr lang="ko-KR" altLang="en-US" sz="2800" dirty="0"/>
          </a:p>
        </p:txBody>
      </p:sp>
      <p:graphicFrame>
        <p:nvGraphicFramePr>
          <p:cNvPr id="8" name="표 7"/>
          <p:cNvGraphicFramePr>
            <a:graphicFrameLocks noGrp="1"/>
          </p:cNvGraphicFramePr>
          <p:nvPr>
            <p:extLst>
              <p:ext uri="{D42A27DB-BD31-4B8C-83A1-F6EECF244321}">
                <p14:modId xmlns:p14="http://schemas.microsoft.com/office/powerpoint/2010/main" val="2623712736"/>
              </p:ext>
            </p:extLst>
          </p:nvPr>
        </p:nvGraphicFramePr>
        <p:xfrm>
          <a:off x="5663951" y="1547274"/>
          <a:ext cx="6174686" cy="3616291"/>
        </p:xfrm>
        <a:graphic>
          <a:graphicData uri="http://schemas.openxmlformats.org/drawingml/2006/table">
            <a:tbl>
              <a:tblPr firstRow="1" bandRow="1">
                <a:tableStyleId>{5C22544A-7EE6-4342-B048-85BDC9FD1C3A}</a:tableStyleId>
              </a:tblPr>
              <a:tblGrid>
                <a:gridCol w="878040">
                  <a:extLst>
                    <a:ext uri="{9D8B030D-6E8A-4147-A177-3AD203B41FA5}">
                      <a16:colId xmlns:a16="http://schemas.microsoft.com/office/drawing/2014/main" val="20000"/>
                    </a:ext>
                  </a:extLst>
                </a:gridCol>
                <a:gridCol w="1498224">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1696247">
                  <a:extLst>
                    <a:ext uri="{9D8B030D-6E8A-4147-A177-3AD203B41FA5}">
                      <a16:colId xmlns:a16="http://schemas.microsoft.com/office/drawing/2014/main" val="20004"/>
                    </a:ext>
                  </a:extLst>
                </a:gridCol>
                <a:gridCol w="1094063">
                  <a:extLst>
                    <a:ext uri="{9D8B030D-6E8A-4147-A177-3AD203B41FA5}">
                      <a16:colId xmlns:a16="http://schemas.microsoft.com/office/drawing/2014/main" val="20005"/>
                    </a:ext>
                  </a:extLst>
                </a:gridCol>
              </a:tblGrid>
              <a:tr h="516613">
                <a:tc rowSpan="2">
                  <a:txBody>
                    <a:bodyPr/>
                    <a:lstStyle/>
                    <a:p>
                      <a:pPr algn="ctr" latinLnBrk="1"/>
                      <a:r>
                        <a:rPr lang="en-US" altLang="ko-KR" sz="1200" dirty="0">
                          <a:solidFill>
                            <a:schemeClr val="bg1"/>
                          </a:solidFill>
                        </a:rPr>
                        <a:t>Position</a:t>
                      </a:r>
                    </a:p>
                    <a:p>
                      <a:pPr algn="ctr" latinLnBrk="1"/>
                      <a:r>
                        <a:rPr lang="en-US" altLang="ko-KR" sz="1200" dirty="0">
                          <a:solidFill>
                            <a:schemeClr val="bg1"/>
                          </a:solidFill>
                        </a:rPr>
                        <a:t>in model</a:t>
                      </a:r>
                      <a:endParaRPr lang="ko-KR" altLang="en-US" sz="1200" dirty="0">
                        <a:solidFill>
                          <a:schemeClr val="bg1"/>
                        </a:solidFill>
                      </a:endParaRPr>
                    </a:p>
                  </a:txBody>
                  <a:tcPr anchor="ctr">
                    <a:lnL w="12700" cmpd="sng">
                      <a:noFill/>
                    </a:lnL>
                    <a:lnR w="12700" cmpd="sng">
                      <a:noFill/>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gridSpan="2">
                  <a:txBody>
                    <a:bodyPr/>
                    <a:lstStyle/>
                    <a:p>
                      <a:pPr algn="ctr" latinLnBrk="1"/>
                      <a:r>
                        <a:rPr lang="en-US" altLang="ko-KR" dirty="0">
                          <a:solidFill>
                            <a:schemeClr val="tx1"/>
                          </a:solidFill>
                        </a:rPr>
                        <a:t>CAD</a:t>
                      </a:r>
                      <a:endParaRPr lang="ko-KR" altLang="en-US" dirty="0">
                        <a:solidFill>
                          <a:schemeClr val="tx1"/>
                        </a:solidFill>
                      </a:endParaRPr>
                    </a:p>
                  </a:txBody>
                  <a:tcPr anchor="ctr">
                    <a:lnL w="12700" cmpd="sng">
                      <a:noFill/>
                    </a:lnL>
                    <a:lnR w="12700" cmpd="sng">
                      <a:noFill/>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tile tx="0" ty="0" sx="100000" sy="100000" flip="none" algn="tl"/>
                    </a:blipFill>
                  </a:tcPr>
                </a:tc>
                <a:tc hMerge="1">
                  <a:txBody>
                    <a:bodyPr/>
                    <a:lstStyle/>
                    <a:p>
                      <a:pPr latinLnBrk="1"/>
                      <a:endParaRPr lang="ko-KR" altLang="en-US" dirty="0"/>
                    </a:p>
                  </a:txBody>
                  <a:tcPr/>
                </a:tc>
                <a:tc gridSpan="2">
                  <a:txBody>
                    <a:bodyPr/>
                    <a:lstStyle/>
                    <a:p>
                      <a:pPr algn="ctr" latinLnBrk="1"/>
                      <a:r>
                        <a:rPr lang="en-US" altLang="ko-KR" dirty="0">
                          <a:solidFill>
                            <a:schemeClr val="tx1"/>
                          </a:solidFill>
                        </a:rPr>
                        <a:t>Fatal</a:t>
                      </a:r>
                      <a:r>
                        <a:rPr lang="en-US" altLang="ko-KR" baseline="0" dirty="0">
                          <a:solidFill>
                            <a:schemeClr val="tx1"/>
                          </a:solidFill>
                        </a:rPr>
                        <a:t> or non-fatal MI</a:t>
                      </a:r>
                      <a:endParaRPr lang="ko-KR" altLang="en-US" dirty="0">
                        <a:solidFill>
                          <a:schemeClr val="tx1"/>
                        </a:solidFill>
                      </a:endParaRPr>
                    </a:p>
                  </a:txBody>
                  <a:tcPr anchor="ctr">
                    <a:lnL w="12700" cmpd="sng">
                      <a:noFill/>
                    </a:lnL>
                    <a:lnR w="12700" cmpd="sng">
                      <a:noFill/>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tile tx="0" ty="0" sx="100000" sy="100000" flip="none" algn="tl"/>
                    </a:blipFill>
                  </a:tcPr>
                </a:tc>
                <a:tc hMerge="1">
                  <a:txBody>
                    <a:bodyPr/>
                    <a:lstStyle/>
                    <a:p>
                      <a:pPr latinLnBrk="1"/>
                      <a:endParaRPr lang="ko-KR" altLang="en-US" dirty="0"/>
                    </a:p>
                  </a:txBody>
                  <a:tcPr/>
                </a:tc>
                <a:extLst>
                  <a:ext uri="{0D108BD9-81ED-4DB2-BD59-A6C34878D82A}">
                    <a16:rowId xmlns:a16="http://schemas.microsoft.com/office/drawing/2014/main" val="10000"/>
                  </a:ext>
                </a:extLst>
              </a:tr>
              <a:tr h="516613">
                <a:tc vMerge="1">
                  <a:txBody>
                    <a:bodyPr/>
                    <a:lstStyle/>
                    <a:p>
                      <a:pPr latinLnBrk="1"/>
                      <a:endParaRPr lang="ko-KR" altLang="en-US" dirty="0"/>
                    </a:p>
                  </a:txBody>
                  <a:tcPr/>
                </a:tc>
                <a:tc>
                  <a:txBody>
                    <a:bodyPr/>
                    <a:lstStyle/>
                    <a:p>
                      <a:pPr algn="ctr" latinLnBrk="1"/>
                      <a:r>
                        <a:rPr lang="en-US" altLang="ko-KR" dirty="0">
                          <a:solidFill>
                            <a:schemeClr val="tx1"/>
                          </a:solidFill>
                        </a:rPr>
                        <a:t>Variable</a:t>
                      </a:r>
                      <a:endParaRPr lang="ko-KR" altLang="en-US" dirty="0">
                        <a:solidFill>
                          <a:schemeClr val="tx1"/>
                        </a:solidFill>
                      </a:endParaRPr>
                    </a:p>
                  </a:txBody>
                  <a:tcPr anchor="ctr">
                    <a:lnL w="381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tile tx="0" ty="0" sx="100000" sy="100000" flip="none" algn="tl"/>
                    </a:blipFill>
                  </a:tcPr>
                </a:tc>
                <a:tc>
                  <a:txBody>
                    <a:bodyPr/>
                    <a:lstStyle/>
                    <a:p>
                      <a:pPr algn="ctr" latinLnBrk="1"/>
                      <a:r>
                        <a:rPr lang="en-US" altLang="ko-KR" dirty="0">
                          <a:solidFill>
                            <a:schemeClr val="tx1"/>
                          </a:solidFill>
                        </a:rPr>
                        <a:t>p-value</a:t>
                      </a:r>
                      <a:endParaRPr lang="ko-KR" altLang="en-US" dirty="0">
                        <a:solidFill>
                          <a:schemeClr val="tx1"/>
                        </a:solidFill>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tile tx="0" ty="0" sx="100000" sy="100000" flip="none" algn="tl"/>
                    </a:blip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dirty="0">
                          <a:solidFill>
                            <a:schemeClr val="tx1"/>
                          </a:solidFill>
                        </a:rPr>
                        <a:t>Variable</a:t>
                      </a:r>
                      <a:endParaRPr lang="ko-KR" altLang="en-US" dirty="0">
                        <a:solidFill>
                          <a:schemeClr val="tx1"/>
                        </a:solidFill>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tile tx="0" ty="0" sx="100000" sy="100000" flip="none" algn="tl"/>
                    </a:blip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dirty="0">
                          <a:solidFill>
                            <a:schemeClr val="tx1"/>
                          </a:solidFill>
                        </a:rPr>
                        <a:t>p-value</a:t>
                      </a:r>
                      <a:endParaRPr lang="ko-KR" altLang="en-US" dirty="0">
                        <a:solidFill>
                          <a:schemeClr val="tx1"/>
                        </a:solidFill>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3"/>
                      <a:tile tx="0" ty="0" sx="100000" sy="100000" flip="none" algn="tl"/>
                    </a:blipFill>
                  </a:tcPr>
                </a:tc>
                <a:extLst>
                  <a:ext uri="{0D108BD9-81ED-4DB2-BD59-A6C34878D82A}">
                    <a16:rowId xmlns:a16="http://schemas.microsoft.com/office/drawing/2014/main" val="10001"/>
                  </a:ext>
                </a:extLst>
              </a:tr>
              <a:tr h="516613">
                <a:tc>
                  <a:txBody>
                    <a:bodyPr/>
                    <a:lstStyle/>
                    <a:p>
                      <a:pPr algn="ctr" latinLnBrk="1"/>
                      <a:r>
                        <a:rPr lang="en-US" altLang="ko-KR" dirty="0">
                          <a:solidFill>
                            <a:schemeClr val="bg1"/>
                          </a:solidFill>
                        </a:rPr>
                        <a:t>1</a:t>
                      </a:r>
                      <a:endParaRPr lang="ko-KR" altLang="en-US" dirty="0">
                        <a:solidFill>
                          <a:schemeClr val="bg1"/>
                        </a:solidFill>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solidFill>
                      <a:schemeClr val="tx1"/>
                    </a:solidFill>
                  </a:tcPr>
                </a:tc>
                <a:tc>
                  <a:txBody>
                    <a:bodyPr/>
                    <a:lstStyle/>
                    <a:p>
                      <a:pPr algn="ctr" latinLnBrk="1"/>
                      <a:r>
                        <a:rPr lang="en-US" altLang="ko-KR" dirty="0">
                          <a:solidFill>
                            <a:schemeClr val="tx1"/>
                          </a:solidFill>
                        </a:rPr>
                        <a:t>LDL</a:t>
                      </a:r>
                      <a:r>
                        <a:rPr lang="en-US" altLang="ko-KR" baseline="0" dirty="0">
                          <a:solidFill>
                            <a:schemeClr val="tx1"/>
                          </a:solidFill>
                        </a:rPr>
                        <a:t>-C</a:t>
                      </a:r>
                      <a:endParaRPr lang="ko-KR" altLang="en-US" dirty="0">
                        <a:solidFill>
                          <a:schemeClr val="tx1"/>
                        </a:solidFill>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blipFill>
                      <a:blip r:embed="rId3"/>
                      <a:tile tx="0" ty="0" sx="100000" sy="100000" flip="none" algn="tl"/>
                    </a:blipFill>
                  </a:tcPr>
                </a:tc>
                <a:tc>
                  <a:txBody>
                    <a:bodyPr/>
                    <a:lstStyle/>
                    <a:p>
                      <a:pPr algn="ctr" latinLnBrk="1"/>
                      <a:r>
                        <a:rPr lang="en-US" altLang="ko-KR" dirty="0">
                          <a:solidFill>
                            <a:schemeClr val="tx1"/>
                          </a:solidFill>
                        </a:rPr>
                        <a:t>&lt;0.001</a:t>
                      </a:r>
                      <a:endParaRPr lang="ko-KR" altLang="en-US" dirty="0">
                        <a:solidFill>
                          <a:schemeClr val="tx1"/>
                        </a:solidFill>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blipFill>
                      <a:blip r:embed="rId3"/>
                      <a:tile tx="0" ty="0" sx="100000" sy="100000" flip="none" algn="tl"/>
                    </a:blip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dirty="0">
                          <a:solidFill>
                            <a:schemeClr val="tx1"/>
                          </a:solidFill>
                        </a:rPr>
                        <a:t>LDL</a:t>
                      </a:r>
                      <a:r>
                        <a:rPr lang="en-US" altLang="ko-KR" baseline="0" dirty="0">
                          <a:solidFill>
                            <a:schemeClr val="tx1"/>
                          </a:solidFill>
                        </a:rPr>
                        <a:t>-C</a:t>
                      </a:r>
                      <a:endParaRPr lang="ko-KR" altLang="en-US" dirty="0">
                        <a:solidFill>
                          <a:schemeClr val="tx1"/>
                        </a:solidFill>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blipFill>
                      <a:blip r:embed="rId3"/>
                      <a:tile tx="0" ty="0" sx="100000" sy="100000" flip="none" algn="tl"/>
                    </a:blipFill>
                  </a:tcPr>
                </a:tc>
                <a:tc>
                  <a:txBody>
                    <a:bodyPr/>
                    <a:lstStyle/>
                    <a:p>
                      <a:pPr algn="ctr" latinLnBrk="1"/>
                      <a:r>
                        <a:rPr lang="en-US" altLang="ko-KR" dirty="0">
                          <a:solidFill>
                            <a:schemeClr val="tx1"/>
                          </a:solidFill>
                        </a:rPr>
                        <a:t>0.0022</a:t>
                      </a:r>
                      <a:endParaRPr lang="ko-KR" altLang="en-US" dirty="0">
                        <a:solidFill>
                          <a:schemeClr val="tx1"/>
                        </a:solidFill>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blipFill>
                      <a:blip r:embed="rId3"/>
                      <a:tile tx="0" ty="0" sx="100000" sy="100000" flip="none" algn="tl"/>
                    </a:blipFill>
                  </a:tcPr>
                </a:tc>
                <a:extLst>
                  <a:ext uri="{0D108BD9-81ED-4DB2-BD59-A6C34878D82A}">
                    <a16:rowId xmlns:a16="http://schemas.microsoft.com/office/drawing/2014/main" val="10002"/>
                  </a:ext>
                </a:extLst>
              </a:tr>
              <a:tr h="516613">
                <a:tc>
                  <a:txBody>
                    <a:bodyPr/>
                    <a:lstStyle/>
                    <a:p>
                      <a:pPr algn="ctr" latinLnBrk="1"/>
                      <a:r>
                        <a:rPr lang="en-US" altLang="ko-KR" dirty="0">
                          <a:solidFill>
                            <a:schemeClr val="bg1"/>
                          </a:solidFill>
                        </a:rPr>
                        <a:t>2</a:t>
                      </a:r>
                      <a:endParaRPr lang="ko-KR" altLang="en-US" dirty="0">
                        <a:solidFill>
                          <a:schemeClr val="bg1"/>
                        </a:solidFill>
                      </a:endParaRPr>
                    </a:p>
                  </a:txBody>
                  <a:tcPr anchor="ctr">
                    <a:lnL w="12700" cmpd="sng">
                      <a:noFill/>
                    </a:lnL>
                    <a:lnR w="12700" cmpd="sng">
                      <a:noFill/>
                    </a:lnR>
                    <a:lnT w="12700" cmpd="sng">
                      <a:noFill/>
                    </a:lnT>
                    <a:lnB w="12700" cmpd="sng">
                      <a:noFill/>
                    </a:lnB>
                    <a:solidFill>
                      <a:schemeClr val="tx1"/>
                    </a:solidFill>
                  </a:tcPr>
                </a:tc>
                <a:tc>
                  <a:txBody>
                    <a:bodyPr/>
                    <a:lstStyle/>
                    <a:p>
                      <a:pPr algn="ctr" latinLnBrk="1"/>
                      <a:r>
                        <a:rPr lang="en-US" altLang="ko-KR" dirty="0">
                          <a:solidFill>
                            <a:schemeClr val="tx1"/>
                          </a:solidFill>
                        </a:rPr>
                        <a:t>HDL-C</a:t>
                      </a:r>
                      <a:endParaRPr lang="ko-KR" altLang="en-US" dirty="0">
                        <a:solidFill>
                          <a:schemeClr val="tx1"/>
                        </a:solidFill>
                      </a:endParaRPr>
                    </a:p>
                  </a:txBody>
                  <a:tcPr anchor="ctr">
                    <a:lnL w="12700" cmpd="sng">
                      <a:noFill/>
                    </a:lnL>
                    <a:lnR w="12700" cmpd="sng">
                      <a:noFill/>
                    </a:lnR>
                    <a:lnT w="12700" cmpd="sng">
                      <a:noFill/>
                    </a:lnT>
                    <a:lnB w="12700" cmpd="sng">
                      <a:noFill/>
                    </a:lnB>
                    <a:blipFill>
                      <a:blip r:embed="rId3"/>
                      <a:tile tx="0" ty="0" sx="100000" sy="100000" flip="none" algn="tl"/>
                    </a:blipFill>
                  </a:tcPr>
                </a:tc>
                <a:tc>
                  <a:txBody>
                    <a:bodyPr/>
                    <a:lstStyle/>
                    <a:p>
                      <a:pPr algn="ctr" latinLnBrk="1"/>
                      <a:r>
                        <a:rPr lang="en-US" altLang="ko-KR" dirty="0">
                          <a:solidFill>
                            <a:schemeClr val="tx1"/>
                          </a:solidFill>
                        </a:rPr>
                        <a:t>0.001</a:t>
                      </a:r>
                      <a:endParaRPr lang="ko-KR" altLang="en-US" dirty="0">
                        <a:solidFill>
                          <a:schemeClr val="tx1"/>
                        </a:solidFill>
                      </a:endParaRPr>
                    </a:p>
                  </a:txBody>
                  <a:tcPr anchor="ctr">
                    <a:lnL w="12700" cmpd="sng">
                      <a:noFill/>
                    </a:lnL>
                    <a:lnR w="12700" cmpd="sng">
                      <a:noFill/>
                    </a:lnR>
                    <a:lnT w="12700" cmpd="sng">
                      <a:noFill/>
                    </a:lnT>
                    <a:lnB w="12700" cmpd="sng">
                      <a:noFill/>
                    </a:lnB>
                    <a:blipFill>
                      <a:blip r:embed="rId3"/>
                      <a:tile tx="0" ty="0" sx="100000" sy="100000" flip="none" algn="tl"/>
                    </a:blipFill>
                  </a:tcPr>
                </a:tc>
                <a:tc>
                  <a:txBody>
                    <a:bodyPr/>
                    <a:lstStyle/>
                    <a:p>
                      <a:pPr algn="ctr" latinLnBrk="1"/>
                      <a:r>
                        <a:rPr lang="en-US" altLang="ko-KR" dirty="0">
                          <a:solidFill>
                            <a:schemeClr val="tx1"/>
                          </a:solidFill>
                        </a:rPr>
                        <a:t>Diastolic BP</a:t>
                      </a:r>
                      <a:endParaRPr lang="ko-KR" altLang="en-US" dirty="0">
                        <a:solidFill>
                          <a:schemeClr val="tx1"/>
                        </a:solidFill>
                      </a:endParaRPr>
                    </a:p>
                  </a:txBody>
                  <a:tcPr anchor="ctr">
                    <a:lnL w="12700" cmpd="sng">
                      <a:noFill/>
                    </a:lnL>
                    <a:lnR w="12700" cmpd="sng">
                      <a:noFill/>
                    </a:lnR>
                    <a:lnT w="12700" cmpd="sng">
                      <a:noFill/>
                    </a:lnT>
                    <a:lnB w="12700" cmpd="sng">
                      <a:noFill/>
                    </a:lnB>
                    <a:solidFill>
                      <a:schemeClr val="bg1">
                        <a:lumMod val="65000"/>
                      </a:schemeClr>
                    </a:solidFill>
                  </a:tcPr>
                </a:tc>
                <a:tc>
                  <a:txBody>
                    <a:bodyPr/>
                    <a:lstStyle/>
                    <a:p>
                      <a:pPr algn="ctr" latinLnBrk="1"/>
                      <a:r>
                        <a:rPr lang="en-US" altLang="ko-KR" dirty="0">
                          <a:solidFill>
                            <a:schemeClr val="tx1"/>
                          </a:solidFill>
                        </a:rPr>
                        <a:t>0.0074</a:t>
                      </a:r>
                      <a:endParaRPr lang="ko-KR" altLang="en-US" dirty="0">
                        <a:solidFill>
                          <a:schemeClr val="tx1"/>
                        </a:solidFill>
                      </a:endParaRPr>
                    </a:p>
                  </a:txBody>
                  <a:tcPr anchor="ctr">
                    <a:lnL w="12700" cmpd="sng">
                      <a:noFill/>
                    </a:lnL>
                    <a:lnR w="12700" cmpd="sng">
                      <a:noFill/>
                    </a:lnR>
                    <a:lnT w="12700" cmpd="sng">
                      <a:noFill/>
                    </a:lnT>
                    <a:lnB w="12700" cmpd="sng">
                      <a:noFill/>
                    </a:lnB>
                    <a:solidFill>
                      <a:schemeClr val="bg1">
                        <a:lumMod val="65000"/>
                      </a:schemeClr>
                    </a:solidFill>
                  </a:tcPr>
                </a:tc>
                <a:extLst>
                  <a:ext uri="{0D108BD9-81ED-4DB2-BD59-A6C34878D82A}">
                    <a16:rowId xmlns:a16="http://schemas.microsoft.com/office/drawing/2014/main" val="10003"/>
                  </a:ext>
                </a:extLst>
              </a:tr>
              <a:tr h="516613">
                <a:tc>
                  <a:txBody>
                    <a:bodyPr/>
                    <a:lstStyle/>
                    <a:p>
                      <a:pPr algn="ctr" latinLnBrk="1"/>
                      <a:r>
                        <a:rPr lang="en-US" altLang="ko-KR" dirty="0">
                          <a:solidFill>
                            <a:schemeClr val="bg1"/>
                          </a:solidFill>
                        </a:rPr>
                        <a:t>3</a:t>
                      </a:r>
                      <a:endParaRPr lang="ko-KR" altLang="en-US" dirty="0">
                        <a:solidFill>
                          <a:schemeClr val="bg1"/>
                        </a:solidFill>
                      </a:endParaRPr>
                    </a:p>
                  </a:txBody>
                  <a:tcPr anchor="ctr">
                    <a:lnL w="12700" cmpd="sng">
                      <a:noFill/>
                    </a:lnL>
                    <a:lnR w="12700" cmpd="sng">
                      <a:noFill/>
                    </a:lnR>
                    <a:lnT w="12700" cmpd="sng">
                      <a:noFill/>
                    </a:lnT>
                    <a:lnB w="12700" cmpd="sng">
                      <a:noFill/>
                    </a:lnB>
                    <a:solidFill>
                      <a:schemeClr val="tx1"/>
                    </a:solidFill>
                  </a:tcPr>
                </a:tc>
                <a:tc>
                  <a:txBody>
                    <a:bodyPr/>
                    <a:lstStyle/>
                    <a:p>
                      <a:pPr algn="ctr" latinLnBrk="1"/>
                      <a:r>
                        <a:rPr lang="en-US" altLang="ko-KR" dirty="0">
                          <a:solidFill>
                            <a:schemeClr val="tx1"/>
                          </a:solidFill>
                        </a:rPr>
                        <a:t>HbA1c</a:t>
                      </a:r>
                      <a:endParaRPr lang="ko-KR" altLang="en-US" dirty="0">
                        <a:solidFill>
                          <a:schemeClr val="tx1"/>
                        </a:solidFill>
                      </a:endParaRPr>
                    </a:p>
                  </a:txBody>
                  <a:tcPr anchor="ctr">
                    <a:lnL w="12700" cmpd="sng">
                      <a:noFill/>
                    </a:lnL>
                    <a:lnR w="12700" cmpd="sng">
                      <a:noFill/>
                    </a:lnR>
                    <a:lnT w="12700" cmpd="sng">
                      <a:noFill/>
                    </a:lnT>
                    <a:lnB w="12700" cmpd="sng">
                      <a:noFill/>
                    </a:lnB>
                    <a:blipFill>
                      <a:blip r:embed="rId3"/>
                      <a:tile tx="0" ty="0" sx="100000" sy="100000" flip="none" algn="tl"/>
                    </a:blipFill>
                  </a:tcPr>
                </a:tc>
                <a:tc>
                  <a:txBody>
                    <a:bodyPr/>
                    <a:lstStyle/>
                    <a:p>
                      <a:pPr algn="ctr" latinLnBrk="1"/>
                      <a:r>
                        <a:rPr lang="en-US" altLang="ko-KR" dirty="0">
                          <a:solidFill>
                            <a:schemeClr val="tx1"/>
                          </a:solidFill>
                        </a:rPr>
                        <a:t>0.002</a:t>
                      </a:r>
                      <a:endParaRPr lang="ko-KR" altLang="en-US" dirty="0">
                        <a:solidFill>
                          <a:schemeClr val="tx1"/>
                        </a:solidFill>
                      </a:endParaRPr>
                    </a:p>
                  </a:txBody>
                  <a:tcPr anchor="ctr">
                    <a:lnL w="12700" cmpd="sng">
                      <a:noFill/>
                    </a:lnL>
                    <a:lnR w="12700" cmpd="sng">
                      <a:noFill/>
                    </a:lnR>
                    <a:lnT w="12700" cmpd="sng">
                      <a:noFill/>
                    </a:lnT>
                    <a:lnB w="12700" cmpd="sng">
                      <a:noFill/>
                    </a:lnB>
                    <a:blipFill>
                      <a:blip r:embed="rId3"/>
                      <a:tile tx="0" ty="0" sx="100000" sy="100000" flip="none" algn="tl"/>
                    </a:blipFill>
                  </a:tcPr>
                </a:tc>
                <a:tc>
                  <a:txBody>
                    <a:bodyPr/>
                    <a:lstStyle/>
                    <a:p>
                      <a:pPr algn="ctr" latinLnBrk="1"/>
                      <a:r>
                        <a:rPr lang="en-US" altLang="ko-KR" dirty="0">
                          <a:solidFill>
                            <a:schemeClr val="tx1"/>
                          </a:solidFill>
                        </a:rPr>
                        <a:t>Smoking</a:t>
                      </a:r>
                      <a:endParaRPr lang="ko-KR" altLang="en-US" dirty="0">
                        <a:solidFill>
                          <a:schemeClr val="tx1"/>
                        </a:solidFill>
                      </a:endParaRPr>
                    </a:p>
                  </a:txBody>
                  <a:tcPr anchor="ctr">
                    <a:lnL w="12700" cmpd="sng">
                      <a:noFill/>
                    </a:lnL>
                    <a:lnR w="12700" cmpd="sng">
                      <a:noFill/>
                    </a:lnR>
                    <a:lnT w="12700" cmpd="sng">
                      <a:noFill/>
                    </a:lnT>
                    <a:lnB w="12700" cmpd="sng">
                      <a:noFill/>
                    </a:lnB>
                    <a:blipFill>
                      <a:blip r:embed="rId3"/>
                      <a:tile tx="0" ty="0" sx="100000" sy="100000" flip="none" algn="tl"/>
                    </a:blipFill>
                  </a:tcPr>
                </a:tc>
                <a:tc>
                  <a:txBody>
                    <a:bodyPr/>
                    <a:lstStyle/>
                    <a:p>
                      <a:pPr algn="ctr" latinLnBrk="1"/>
                      <a:r>
                        <a:rPr lang="en-US" altLang="ko-KR" dirty="0">
                          <a:solidFill>
                            <a:schemeClr val="tx1"/>
                          </a:solidFill>
                        </a:rPr>
                        <a:t>0.0025</a:t>
                      </a:r>
                      <a:endParaRPr lang="ko-KR" altLang="en-US" dirty="0">
                        <a:solidFill>
                          <a:schemeClr val="tx1"/>
                        </a:solidFill>
                      </a:endParaRPr>
                    </a:p>
                  </a:txBody>
                  <a:tcPr anchor="ctr">
                    <a:lnL w="12700" cmpd="sng">
                      <a:noFill/>
                    </a:lnL>
                    <a:lnR w="12700" cmpd="sng">
                      <a:noFill/>
                    </a:lnR>
                    <a:lnT w="12700" cmpd="sng">
                      <a:noFill/>
                    </a:lnT>
                    <a:lnB w="12700" cmpd="sng">
                      <a:noFill/>
                    </a:lnB>
                    <a:blipFill>
                      <a:blip r:embed="rId3"/>
                      <a:tile tx="0" ty="0" sx="100000" sy="100000" flip="none" algn="tl"/>
                    </a:blipFill>
                  </a:tcPr>
                </a:tc>
                <a:extLst>
                  <a:ext uri="{0D108BD9-81ED-4DB2-BD59-A6C34878D82A}">
                    <a16:rowId xmlns:a16="http://schemas.microsoft.com/office/drawing/2014/main" val="10004"/>
                  </a:ext>
                </a:extLst>
              </a:tr>
              <a:tr h="516613">
                <a:tc>
                  <a:txBody>
                    <a:bodyPr/>
                    <a:lstStyle/>
                    <a:p>
                      <a:pPr algn="ctr" latinLnBrk="1"/>
                      <a:r>
                        <a:rPr lang="en-US" altLang="ko-KR" dirty="0">
                          <a:solidFill>
                            <a:schemeClr val="bg1"/>
                          </a:solidFill>
                        </a:rPr>
                        <a:t>4</a:t>
                      </a:r>
                      <a:endParaRPr lang="ko-KR" altLang="en-US" dirty="0">
                        <a:solidFill>
                          <a:schemeClr val="bg1"/>
                        </a:solidFill>
                      </a:endParaRPr>
                    </a:p>
                  </a:txBody>
                  <a:tcPr anchor="ctr">
                    <a:lnL w="12700" cmpd="sng">
                      <a:noFill/>
                    </a:lnL>
                    <a:lnR w="12700" cmpd="sng">
                      <a:noFill/>
                    </a:lnR>
                    <a:lnT w="12700" cmpd="sng">
                      <a:noFill/>
                    </a:lnT>
                    <a:lnB w="12700" cmpd="sng">
                      <a:noFill/>
                    </a:lnB>
                    <a:solidFill>
                      <a:schemeClr val="tx1"/>
                    </a:solidFill>
                  </a:tcPr>
                </a:tc>
                <a:tc>
                  <a:txBody>
                    <a:bodyPr/>
                    <a:lstStyle/>
                    <a:p>
                      <a:pPr algn="ctr" latinLnBrk="1"/>
                      <a:r>
                        <a:rPr lang="en-US" altLang="ko-KR" dirty="0">
                          <a:solidFill>
                            <a:schemeClr val="tx1"/>
                          </a:solidFill>
                        </a:rPr>
                        <a:t>Systolic</a:t>
                      </a:r>
                      <a:r>
                        <a:rPr lang="en-US" altLang="ko-KR" baseline="0" dirty="0">
                          <a:solidFill>
                            <a:schemeClr val="tx1"/>
                          </a:solidFill>
                        </a:rPr>
                        <a:t> BP</a:t>
                      </a:r>
                      <a:endParaRPr lang="ko-KR" altLang="en-US" dirty="0">
                        <a:solidFill>
                          <a:schemeClr val="tx1"/>
                        </a:solidFill>
                      </a:endParaRPr>
                    </a:p>
                  </a:txBody>
                  <a:tcPr anchor="ctr">
                    <a:lnL w="12700" cmpd="sng">
                      <a:noFill/>
                    </a:lnL>
                    <a:lnR w="12700" cmpd="sng">
                      <a:noFill/>
                    </a:lnR>
                    <a:lnT w="12700" cmpd="sng">
                      <a:noFill/>
                    </a:lnT>
                    <a:lnB w="12700" cmpd="sng">
                      <a:noFill/>
                    </a:lnB>
                    <a:solidFill>
                      <a:schemeClr val="bg1">
                        <a:lumMod val="65000"/>
                      </a:schemeClr>
                    </a:solidFill>
                  </a:tcPr>
                </a:tc>
                <a:tc>
                  <a:txBody>
                    <a:bodyPr/>
                    <a:lstStyle/>
                    <a:p>
                      <a:pPr algn="ctr" latinLnBrk="1"/>
                      <a:r>
                        <a:rPr lang="en-US" altLang="ko-KR" dirty="0">
                          <a:solidFill>
                            <a:schemeClr val="tx1"/>
                          </a:solidFill>
                        </a:rPr>
                        <a:t>0.0065</a:t>
                      </a:r>
                      <a:endParaRPr lang="ko-KR" altLang="en-US" dirty="0">
                        <a:solidFill>
                          <a:schemeClr val="tx1"/>
                        </a:solidFill>
                      </a:endParaRPr>
                    </a:p>
                  </a:txBody>
                  <a:tcPr anchor="ctr">
                    <a:lnL w="12700" cmpd="sng">
                      <a:noFill/>
                    </a:lnL>
                    <a:lnR w="12700" cmpd="sng">
                      <a:noFill/>
                    </a:lnR>
                    <a:lnT w="12700" cmpd="sng">
                      <a:noFill/>
                    </a:lnT>
                    <a:lnB w="12700" cmpd="sng">
                      <a:noFill/>
                    </a:lnB>
                    <a:solidFill>
                      <a:schemeClr val="bg1">
                        <a:lumMod val="65000"/>
                      </a:schemeClr>
                    </a:solidFill>
                  </a:tcPr>
                </a:tc>
                <a:tc>
                  <a:txBody>
                    <a:bodyPr/>
                    <a:lstStyle/>
                    <a:p>
                      <a:pPr algn="ctr" latinLnBrk="1"/>
                      <a:r>
                        <a:rPr lang="en-US" altLang="ko-KR" dirty="0">
                          <a:solidFill>
                            <a:schemeClr val="tx1"/>
                          </a:solidFill>
                        </a:rPr>
                        <a:t>HDL-C</a:t>
                      </a:r>
                      <a:endParaRPr lang="ko-KR" altLang="en-US" dirty="0">
                        <a:solidFill>
                          <a:schemeClr val="tx1"/>
                        </a:solidFill>
                      </a:endParaRPr>
                    </a:p>
                  </a:txBody>
                  <a:tcPr anchor="ctr">
                    <a:lnL w="12700" cmpd="sng">
                      <a:noFill/>
                    </a:lnL>
                    <a:lnR w="12700" cmpd="sng">
                      <a:noFill/>
                    </a:lnR>
                    <a:lnT w="12700" cmpd="sng">
                      <a:noFill/>
                    </a:lnT>
                    <a:lnB w="12700" cmpd="sng">
                      <a:noFill/>
                    </a:lnB>
                    <a:blipFill>
                      <a:blip r:embed="rId3"/>
                      <a:tile tx="0" ty="0" sx="100000" sy="100000" flip="none" algn="tl"/>
                    </a:blipFill>
                  </a:tcPr>
                </a:tc>
                <a:tc>
                  <a:txBody>
                    <a:bodyPr/>
                    <a:lstStyle/>
                    <a:p>
                      <a:pPr algn="ctr" latinLnBrk="1"/>
                      <a:r>
                        <a:rPr lang="en-US" altLang="ko-KR" dirty="0">
                          <a:solidFill>
                            <a:schemeClr val="tx1"/>
                          </a:solidFill>
                        </a:rPr>
                        <a:t>0.026</a:t>
                      </a:r>
                      <a:endParaRPr lang="ko-KR" altLang="en-US" dirty="0">
                        <a:solidFill>
                          <a:schemeClr val="tx1"/>
                        </a:solidFill>
                      </a:endParaRPr>
                    </a:p>
                  </a:txBody>
                  <a:tcPr anchor="ctr">
                    <a:lnL w="12700" cmpd="sng">
                      <a:noFill/>
                    </a:lnL>
                    <a:lnR w="12700" cmpd="sng">
                      <a:noFill/>
                    </a:lnR>
                    <a:lnT w="12700" cmpd="sng">
                      <a:noFill/>
                    </a:lnT>
                    <a:lnB w="12700" cmpd="sng">
                      <a:noFill/>
                    </a:lnB>
                    <a:blipFill>
                      <a:blip r:embed="rId3"/>
                      <a:tile tx="0" ty="0" sx="100000" sy="100000" flip="none" algn="tl"/>
                    </a:blipFill>
                  </a:tcPr>
                </a:tc>
                <a:extLst>
                  <a:ext uri="{0D108BD9-81ED-4DB2-BD59-A6C34878D82A}">
                    <a16:rowId xmlns:a16="http://schemas.microsoft.com/office/drawing/2014/main" val="10005"/>
                  </a:ext>
                </a:extLst>
              </a:tr>
              <a:tr h="516613">
                <a:tc>
                  <a:txBody>
                    <a:bodyPr/>
                    <a:lstStyle/>
                    <a:p>
                      <a:pPr algn="ctr" latinLnBrk="1"/>
                      <a:r>
                        <a:rPr lang="en-US" altLang="ko-KR" dirty="0">
                          <a:solidFill>
                            <a:schemeClr val="bg1"/>
                          </a:solidFill>
                        </a:rPr>
                        <a:t>5</a:t>
                      </a:r>
                      <a:endParaRPr lang="ko-KR" altLang="en-US" dirty="0">
                        <a:solidFill>
                          <a:schemeClr val="bg1"/>
                        </a:solidFill>
                      </a:endParaRPr>
                    </a:p>
                  </a:txBody>
                  <a:tcPr anchor="ctr">
                    <a:lnL w="12700" cmpd="sng">
                      <a:noFill/>
                    </a:lnL>
                    <a:lnR w="12700" cmpd="sng">
                      <a:noFill/>
                    </a:lnR>
                    <a:lnT w="12700" cmpd="sng">
                      <a:noFill/>
                    </a:lnT>
                    <a:lnB w="28575" cap="flat" cmpd="sng" algn="ctr">
                      <a:solidFill>
                        <a:schemeClr val="bg1"/>
                      </a:solidFill>
                      <a:prstDash val="solid"/>
                      <a:round/>
                      <a:headEnd type="none" w="med" len="med"/>
                      <a:tailEnd type="none" w="med" len="med"/>
                    </a:lnB>
                    <a:solidFill>
                      <a:schemeClr val="tx1"/>
                    </a:solidFill>
                  </a:tcPr>
                </a:tc>
                <a:tc>
                  <a:txBody>
                    <a:bodyPr/>
                    <a:lstStyle/>
                    <a:p>
                      <a:pPr algn="ctr" latinLnBrk="1"/>
                      <a:r>
                        <a:rPr lang="en-US" altLang="ko-KR" dirty="0">
                          <a:solidFill>
                            <a:schemeClr val="tx1"/>
                          </a:solidFill>
                        </a:rPr>
                        <a:t>Smoking</a:t>
                      </a:r>
                      <a:endParaRPr lang="ko-KR" altLang="en-US" dirty="0">
                        <a:solidFill>
                          <a:schemeClr val="tx1"/>
                        </a:solidFill>
                      </a:endParaRPr>
                    </a:p>
                  </a:txBody>
                  <a:tcPr anchor="ctr">
                    <a:lnL w="12700" cmpd="sng">
                      <a:noFill/>
                    </a:lnL>
                    <a:lnR w="12700" cmpd="sng">
                      <a:noFill/>
                    </a:lnR>
                    <a:lnT w="12700" cmpd="sng">
                      <a:noFill/>
                    </a:lnT>
                    <a:lnB w="28575" cap="flat" cmpd="sng" algn="ctr">
                      <a:solidFill>
                        <a:schemeClr val="bg1"/>
                      </a:solidFill>
                      <a:prstDash val="solid"/>
                      <a:round/>
                      <a:headEnd type="none" w="med" len="med"/>
                      <a:tailEnd type="none" w="med" len="med"/>
                    </a:lnB>
                    <a:blipFill>
                      <a:blip r:embed="rId3"/>
                      <a:tile tx="0" ty="0" sx="100000" sy="100000" flip="none" algn="tl"/>
                    </a:blipFill>
                  </a:tcPr>
                </a:tc>
                <a:tc>
                  <a:txBody>
                    <a:bodyPr/>
                    <a:lstStyle/>
                    <a:p>
                      <a:pPr algn="ctr" latinLnBrk="1"/>
                      <a:r>
                        <a:rPr lang="en-US" altLang="ko-KR" dirty="0">
                          <a:solidFill>
                            <a:schemeClr val="tx1"/>
                          </a:solidFill>
                        </a:rPr>
                        <a:t>0.056</a:t>
                      </a:r>
                      <a:endParaRPr lang="ko-KR" altLang="en-US" dirty="0">
                        <a:solidFill>
                          <a:schemeClr val="tx1"/>
                        </a:solidFill>
                      </a:endParaRPr>
                    </a:p>
                  </a:txBody>
                  <a:tcPr anchor="ctr">
                    <a:lnL w="12700" cmpd="sng">
                      <a:noFill/>
                    </a:lnL>
                    <a:lnR w="12700" cmpd="sng">
                      <a:noFill/>
                    </a:lnR>
                    <a:lnT w="12700" cmpd="sng">
                      <a:noFill/>
                    </a:lnT>
                    <a:lnB w="28575" cap="flat" cmpd="sng" algn="ctr">
                      <a:solidFill>
                        <a:schemeClr val="bg1"/>
                      </a:solidFill>
                      <a:prstDash val="solid"/>
                      <a:round/>
                      <a:headEnd type="none" w="med" len="med"/>
                      <a:tailEnd type="none" w="med" len="med"/>
                    </a:lnB>
                    <a:blipFill>
                      <a:blip r:embed="rId3"/>
                      <a:tile tx="0" ty="0" sx="100000" sy="100000" flip="none" algn="tl"/>
                    </a:blipFill>
                  </a:tcPr>
                </a:tc>
                <a:tc>
                  <a:txBody>
                    <a:bodyPr/>
                    <a:lstStyle/>
                    <a:p>
                      <a:pPr algn="ctr" latinLnBrk="1"/>
                      <a:r>
                        <a:rPr lang="en-US" altLang="ko-KR" dirty="0">
                          <a:solidFill>
                            <a:schemeClr val="tx1"/>
                          </a:solidFill>
                        </a:rPr>
                        <a:t>HbA1c</a:t>
                      </a:r>
                      <a:endParaRPr lang="ko-KR" altLang="en-US" dirty="0">
                        <a:solidFill>
                          <a:schemeClr val="tx1"/>
                        </a:solidFill>
                      </a:endParaRPr>
                    </a:p>
                  </a:txBody>
                  <a:tcPr anchor="ctr">
                    <a:lnL w="12700" cmpd="sng">
                      <a:noFill/>
                    </a:lnL>
                    <a:lnR w="12700" cmpd="sng">
                      <a:noFill/>
                    </a:lnR>
                    <a:lnT w="12700" cmpd="sng">
                      <a:noFill/>
                    </a:lnT>
                    <a:lnB w="28575" cap="flat" cmpd="sng" algn="ctr">
                      <a:solidFill>
                        <a:schemeClr val="bg1"/>
                      </a:solidFill>
                      <a:prstDash val="solid"/>
                      <a:round/>
                      <a:headEnd type="none" w="med" len="med"/>
                      <a:tailEnd type="none" w="med" len="med"/>
                    </a:lnB>
                    <a:blipFill>
                      <a:blip r:embed="rId3"/>
                      <a:tile tx="0" ty="0" sx="100000" sy="100000" flip="none" algn="tl"/>
                    </a:blipFill>
                  </a:tcPr>
                </a:tc>
                <a:tc>
                  <a:txBody>
                    <a:bodyPr/>
                    <a:lstStyle/>
                    <a:p>
                      <a:pPr algn="ctr" latinLnBrk="1"/>
                      <a:r>
                        <a:rPr lang="en-US" altLang="ko-KR" dirty="0">
                          <a:solidFill>
                            <a:schemeClr val="tx1"/>
                          </a:solidFill>
                        </a:rPr>
                        <a:t>0.053</a:t>
                      </a:r>
                      <a:endParaRPr lang="ko-KR" altLang="en-US" dirty="0">
                        <a:solidFill>
                          <a:schemeClr val="tx1"/>
                        </a:solidFill>
                      </a:endParaRPr>
                    </a:p>
                  </a:txBody>
                  <a:tcPr anchor="ctr">
                    <a:lnL w="12700" cmpd="sng">
                      <a:noFill/>
                    </a:lnL>
                    <a:lnR w="12700" cmpd="sng">
                      <a:noFill/>
                    </a:lnR>
                    <a:lnT w="12700" cmpd="sng">
                      <a:noFill/>
                    </a:lnT>
                    <a:lnB w="28575" cap="flat" cmpd="sng" algn="ctr">
                      <a:solidFill>
                        <a:schemeClr val="bg1"/>
                      </a:solidFill>
                      <a:prstDash val="solid"/>
                      <a:round/>
                      <a:headEnd type="none" w="med" len="med"/>
                      <a:tailEnd type="none" w="med" len="med"/>
                    </a:lnB>
                    <a:blipFill>
                      <a:blip r:embed="rId3"/>
                      <a:tile tx="0" ty="0" sx="100000" sy="100000" flip="none" algn="tl"/>
                    </a:blipFill>
                  </a:tcPr>
                </a:tc>
                <a:extLst>
                  <a:ext uri="{0D108BD9-81ED-4DB2-BD59-A6C34878D82A}">
                    <a16:rowId xmlns:a16="http://schemas.microsoft.com/office/drawing/2014/main" val="10006"/>
                  </a:ext>
                </a:extLst>
              </a:tr>
            </a:tbl>
          </a:graphicData>
        </a:graphic>
      </p:graphicFrame>
      <p:sp>
        <p:nvSpPr>
          <p:cNvPr id="9" name="TextBox 8"/>
          <p:cNvSpPr txBox="1"/>
          <p:nvPr/>
        </p:nvSpPr>
        <p:spPr>
          <a:xfrm>
            <a:off x="5663951" y="5301381"/>
            <a:ext cx="6279061" cy="646331"/>
          </a:xfrm>
          <a:prstGeom prst="rect">
            <a:avLst/>
          </a:prstGeom>
          <a:noFill/>
        </p:spPr>
        <p:txBody>
          <a:bodyPr wrap="square" rtlCol="0">
            <a:spAutoFit/>
          </a:bodyPr>
          <a:lstStyle/>
          <a:p>
            <a:r>
              <a:rPr lang="en-US" altLang="ko-KR" dirty="0"/>
              <a:t>UKPDS 23 : 2,693 white patients with T2DM</a:t>
            </a:r>
            <a:br>
              <a:rPr lang="en-US" altLang="ko-KR" dirty="0"/>
            </a:br>
            <a:r>
              <a:rPr lang="en-US" altLang="ko-KR" dirty="0"/>
              <a:t>Stepwise multivariate Cox models</a:t>
            </a:r>
            <a:endParaRPr lang="ko-KR" altLang="en-US" dirty="0"/>
          </a:p>
        </p:txBody>
      </p:sp>
      <p:sp>
        <p:nvSpPr>
          <p:cNvPr id="10" name="Text Box 19"/>
          <p:cNvSpPr txBox="1">
            <a:spLocks noChangeArrowheads="1"/>
          </p:cNvSpPr>
          <p:nvPr/>
        </p:nvSpPr>
        <p:spPr bwMode="auto">
          <a:xfrm>
            <a:off x="9264352" y="6374698"/>
            <a:ext cx="2649508" cy="276999"/>
          </a:xfrm>
          <a:prstGeom prst="rect">
            <a:avLst/>
          </a:prstGeom>
          <a:noFill/>
          <a:ln w="9525">
            <a:noFill/>
            <a:miter lim="800000"/>
            <a:headEnd/>
            <a:tailEnd/>
          </a:ln>
        </p:spPr>
        <p:txBody>
          <a:bodyPr wrap="none">
            <a:spAutoFit/>
          </a:bodyPr>
          <a:lstStyle/>
          <a:p>
            <a:pPr algn="r" eaLnBrk="0" latinLnBrk="0" hangingPunct="0"/>
            <a:r>
              <a:rPr lang="en-US" altLang="ko-KR" sz="1200" dirty="0">
                <a:latin typeface="+mn-ea"/>
              </a:rPr>
              <a:t>UKPDS Group. BMJ 1998;316:823-8</a:t>
            </a:r>
          </a:p>
        </p:txBody>
      </p:sp>
      <p:pic>
        <p:nvPicPr>
          <p:cNvPr id="2" name="그림 1"/>
          <p:cNvPicPr>
            <a:picLocks noChangeAspect="1"/>
          </p:cNvPicPr>
          <p:nvPr/>
        </p:nvPicPr>
        <p:blipFill>
          <a:blip r:embed="rId4"/>
          <a:stretch>
            <a:fillRect/>
          </a:stretch>
        </p:blipFill>
        <p:spPr>
          <a:xfrm>
            <a:off x="119336" y="1315698"/>
            <a:ext cx="5328592" cy="5281654"/>
          </a:xfrm>
          <a:prstGeom prst="rect">
            <a:avLst/>
          </a:prstGeom>
          <a:ln>
            <a:solidFill>
              <a:schemeClr val="tx1"/>
            </a:solidFill>
          </a:ln>
        </p:spPr>
      </p:pic>
    </p:spTree>
    <p:extLst>
      <p:ext uri="{BB962C8B-B14F-4D97-AF65-F5344CB8AC3E}">
        <p14:creationId xmlns:p14="http://schemas.microsoft.com/office/powerpoint/2010/main" val="891763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ko-KR" dirty="0"/>
              <a:t> </a:t>
            </a:r>
            <a:r>
              <a:rPr lang="en-US" altLang="ko-KR" sz="2800" dirty="0"/>
              <a:t>Traditional BP target for diabetes</a:t>
            </a:r>
            <a:endParaRPr lang="ko-KR" altLang="en-US" sz="2800" dirty="0"/>
          </a:p>
        </p:txBody>
      </p:sp>
      <p:sp>
        <p:nvSpPr>
          <p:cNvPr id="8" name="Text Box 19"/>
          <p:cNvSpPr txBox="1">
            <a:spLocks noChangeArrowheads="1"/>
          </p:cNvSpPr>
          <p:nvPr/>
        </p:nvSpPr>
        <p:spPr bwMode="auto">
          <a:xfrm>
            <a:off x="9720152" y="6517368"/>
            <a:ext cx="1776448" cy="276999"/>
          </a:xfrm>
          <a:prstGeom prst="rect">
            <a:avLst/>
          </a:prstGeom>
          <a:noFill/>
          <a:ln w="9525">
            <a:noFill/>
            <a:miter lim="800000"/>
            <a:headEnd/>
            <a:tailEnd/>
          </a:ln>
        </p:spPr>
        <p:txBody>
          <a:bodyPr wrap="none">
            <a:spAutoFit/>
          </a:bodyPr>
          <a:lstStyle/>
          <a:p>
            <a:r>
              <a:rPr lang="de-DE" altLang="ko-KR" sz="1200" dirty="0"/>
              <a:t>BMJ 317:703–713;1998</a:t>
            </a:r>
            <a:endParaRPr lang="ko-KR" altLang="en-US" sz="1200" dirty="0"/>
          </a:p>
        </p:txBody>
      </p:sp>
      <p:pic>
        <p:nvPicPr>
          <p:cNvPr id="2" name="그림 1"/>
          <p:cNvPicPr>
            <a:picLocks noChangeAspect="1"/>
          </p:cNvPicPr>
          <p:nvPr/>
        </p:nvPicPr>
        <p:blipFill>
          <a:blip r:embed="rId3"/>
          <a:stretch>
            <a:fillRect/>
          </a:stretch>
        </p:blipFill>
        <p:spPr>
          <a:xfrm>
            <a:off x="695400" y="1285538"/>
            <a:ext cx="3888432" cy="4608512"/>
          </a:xfrm>
          <a:prstGeom prst="rect">
            <a:avLst/>
          </a:prstGeom>
        </p:spPr>
      </p:pic>
      <p:pic>
        <p:nvPicPr>
          <p:cNvPr id="3" name="그림 2"/>
          <p:cNvPicPr>
            <a:picLocks noChangeAspect="1"/>
          </p:cNvPicPr>
          <p:nvPr/>
        </p:nvPicPr>
        <p:blipFill>
          <a:blip r:embed="rId4"/>
          <a:stretch>
            <a:fillRect/>
          </a:stretch>
        </p:blipFill>
        <p:spPr>
          <a:xfrm>
            <a:off x="4583832" y="1285538"/>
            <a:ext cx="6912768" cy="4608512"/>
          </a:xfrm>
          <a:prstGeom prst="rect">
            <a:avLst/>
          </a:prstGeom>
        </p:spPr>
      </p:pic>
      <p:sp>
        <p:nvSpPr>
          <p:cNvPr id="6" name="TextBox 5"/>
          <p:cNvSpPr txBox="1"/>
          <p:nvPr/>
        </p:nvSpPr>
        <p:spPr>
          <a:xfrm>
            <a:off x="3958705" y="2320514"/>
            <a:ext cx="576064" cy="338554"/>
          </a:xfrm>
          <a:prstGeom prst="rect">
            <a:avLst/>
          </a:prstGeom>
          <a:noFill/>
        </p:spPr>
        <p:txBody>
          <a:bodyPr wrap="square" rtlCol="0">
            <a:spAutoFit/>
          </a:bodyPr>
          <a:lstStyle/>
          <a:p>
            <a:r>
              <a:rPr lang="en-US" altLang="ko-KR" sz="1600" dirty="0"/>
              <a:t>144</a:t>
            </a:r>
            <a:endParaRPr lang="ko-KR" altLang="en-US" sz="1600" dirty="0"/>
          </a:p>
        </p:txBody>
      </p:sp>
      <p:sp>
        <p:nvSpPr>
          <p:cNvPr id="9" name="TextBox 8"/>
          <p:cNvSpPr txBox="1"/>
          <p:nvPr/>
        </p:nvSpPr>
        <p:spPr>
          <a:xfrm>
            <a:off x="4079751" y="4444754"/>
            <a:ext cx="432048" cy="338554"/>
          </a:xfrm>
          <a:prstGeom prst="rect">
            <a:avLst/>
          </a:prstGeom>
          <a:noFill/>
        </p:spPr>
        <p:txBody>
          <a:bodyPr wrap="square" rtlCol="0">
            <a:spAutoFit/>
          </a:bodyPr>
          <a:lstStyle/>
          <a:p>
            <a:r>
              <a:rPr lang="en-US" altLang="ko-KR" sz="1600" dirty="0"/>
              <a:t>82</a:t>
            </a:r>
            <a:endParaRPr lang="ko-KR" altLang="en-US" sz="1600" dirty="0"/>
          </a:p>
        </p:txBody>
      </p:sp>
      <p:sp>
        <p:nvSpPr>
          <p:cNvPr id="10" name="TextBox 9"/>
          <p:cNvSpPr txBox="1"/>
          <p:nvPr/>
        </p:nvSpPr>
        <p:spPr>
          <a:xfrm>
            <a:off x="3955796" y="1650098"/>
            <a:ext cx="576064" cy="338554"/>
          </a:xfrm>
          <a:prstGeom prst="rect">
            <a:avLst/>
          </a:prstGeom>
          <a:noFill/>
        </p:spPr>
        <p:txBody>
          <a:bodyPr wrap="square" rtlCol="0">
            <a:spAutoFit/>
          </a:bodyPr>
          <a:lstStyle/>
          <a:p>
            <a:r>
              <a:rPr lang="en-US" altLang="ko-KR" sz="1600" dirty="0"/>
              <a:t>154</a:t>
            </a:r>
            <a:endParaRPr lang="ko-KR" altLang="en-US" sz="1600" dirty="0"/>
          </a:p>
        </p:txBody>
      </p:sp>
      <p:sp>
        <p:nvSpPr>
          <p:cNvPr id="11" name="TextBox 10"/>
          <p:cNvSpPr txBox="1"/>
          <p:nvPr/>
        </p:nvSpPr>
        <p:spPr>
          <a:xfrm>
            <a:off x="4062385" y="3906954"/>
            <a:ext cx="466780" cy="338554"/>
          </a:xfrm>
          <a:prstGeom prst="rect">
            <a:avLst/>
          </a:prstGeom>
          <a:noFill/>
        </p:spPr>
        <p:txBody>
          <a:bodyPr wrap="square" rtlCol="0">
            <a:spAutoFit/>
          </a:bodyPr>
          <a:lstStyle/>
          <a:p>
            <a:r>
              <a:rPr lang="en-US" altLang="ko-KR" sz="1600" dirty="0"/>
              <a:t>87</a:t>
            </a:r>
            <a:endParaRPr lang="ko-KR" altLang="en-US" sz="1600" dirty="0"/>
          </a:p>
        </p:txBody>
      </p:sp>
      <p:sp>
        <p:nvSpPr>
          <p:cNvPr id="7" name="TextBox 6"/>
          <p:cNvSpPr txBox="1"/>
          <p:nvPr/>
        </p:nvSpPr>
        <p:spPr>
          <a:xfrm>
            <a:off x="623392" y="5944099"/>
            <a:ext cx="10873208" cy="523220"/>
          </a:xfrm>
          <a:prstGeom prst="rect">
            <a:avLst/>
          </a:prstGeom>
          <a:noFill/>
        </p:spPr>
        <p:txBody>
          <a:bodyPr wrap="square" rtlCol="0">
            <a:spAutoFit/>
          </a:bodyPr>
          <a:lstStyle/>
          <a:p>
            <a:r>
              <a:rPr lang="en-US" altLang="ko-KR" sz="1400" dirty="0"/>
              <a:t>UKPDS 38: 1148 hypertensive patients with type 2 diabetes were allocated to comparing tight control of BP aiming at a &lt; 150/85 mm Hg (with the use of captopril or atenolol) with less tight control aiming at a &lt; 180/105 mm Hg.</a:t>
            </a:r>
            <a:endParaRPr lang="ko-KR" altLang="en-US" sz="1400" dirty="0"/>
          </a:p>
        </p:txBody>
      </p:sp>
    </p:spTree>
    <p:extLst>
      <p:ext uri="{BB962C8B-B14F-4D97-AF65-F5344CB8AC3E}">
        <p14:creationId xmlns:p14="http://schemas.microsoft.com/office/powerpoint/2010/main" val="3442219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ko-KR" dirty="0"/>
              <a:t> </a:t>
            </a:r>
            <a:r>
              <a:rPr lang="en-US" altLang="ko-KR" sz="2800" dirty="0"/>
              <a:t>History</a:t>
            </a:r>
            <a:r>
              <a:rPr lang="ko-KR" altLang="en-US" sz="2800" dirty="0"/>
              <a:t> </a:t>
            </a:r>
            <a:r>
              <a:rPr lang="en-US" altLang="ko-KR" sz="2800" dirty="0"/>
              <a:t>of BP target change in diabetes</a:t>
            </a:r>
            <a:endParaRPr lang="ko-KR" altLang="en-US" sz="2800" dirty="0"/>
          </a:p>
        </p:txBody>
      </p:sp>
      <p:sp>
        <p:nvSpPr>
          <p:cNvPr id="223" name="Text Box 19"/>
          <p:cNvSpPr txBox="1">
            <a:spLocks noChangeArrowheads="1"/>
          </p:cNvSpPr>
          <p:nvPr/>
        </p:nvSpPr>
        <p:spPr bwMode="auto">
          <a:xfrm>
            <a:off x="7752184" y="6500841"/>
            <a:ext cx="3519233" cy="276999"/>
          </a:xfrm>
          <a:prstGeom prst="rect">
            <a:avLst/>
          </a:prstGeom>
          <a:noFill/>
          <a:ln w="9525">
            <a:noFill/>
            <a:miter lim="800000"/>
            <a:headEnd/>
            <a:tailEnd/>
          </a:ln>
        </p:spPr>
        <p:txBody>
          <a:bodyPr wrap="none">
            <a:spAutoFit/>
          </a:bodyPr>
          <a:lstStyle/>
          <a:p>
            <a:pPr algn="r" eaLnBrk="0" latinLnBrk="0" hangingPunct="0"/>
            <a:r>
              <a:rPr lang="en-US" altLang="ko-KR" sz="1200" dirty="0">
                <a:latin typeface="+mn-ea"/>
              </a:rPr>
              <a:t>Nat Rev </a:t>
            </a:r>
            <a:r>
              <a:rPr lang="en-US" altLang="ko-KR" sz="1200" dirty="0" err="1">
                <a:latin typeface="+mn-ea"/>
              </a:rPr>
              <a:t>Endocrinol</a:t>
            </a:r>
            <a:r>
              <a:rPr lang="en-US" altLang="ko-KR" sz="1200" dirty="0">
                <a:latin typeface="+mn-ea"/>
              </a:rPr>
              <a:t>. 2017 [</a:t>
            </a:r>
            <a:r>
              <a:rPr lang="en-US" altLang="ko-KR" sz="1200" dirty="0" err="1">
                <a:latin typeface="+mn-ea"/>
              </a:rPr>
              <a:t>Epub</a:t>
            </a:r>
            <a:r>
              <a:rPr lang="en-US" altLang="ko-KR" sz="1200" dirty="0">
                <a:latin typeface="+mn-ea"/>
              </a:rPr>
              <a:t> ahead of print]</a:t>
            </a:r>
          </a:p>
        </p:txBody>
      </p:sp>
      <p:pic>
        <p:nvPicPr>
          <p:cNvPr id="2" name="그림 1"/>
          <p:cNvPicPr>
            <a:picLocks noChangeAspect="1"/>
          </p:cNvPicPr>
          <p:nvPr/>
        </p:nvPicPr>
        <p:blipFill>
          <a:blip r:embed="rId3"/>
          <a:stretch>
            <a:fillRect/>
          </a:stretch>
        </p:blipFill>
        <p:spPr>
          <a:xfrm>
            <a:off x="983432" y="1308266"/>
            <a:ext cx="10225136" cy="5192575"/>
          </a:xfrm>
          <a:prstGeom prst="rect">
            <a:avLst/>
          </a:prstGeom>
        </p:spPr>
      </p:pic>
      <p:sp>
        <p:nvSpPr>
          <p:cNvPr id="3" name="아래쪽 화살표 2"/>
          <p:cNvSpPr/>
          <p:nvPr/>
        </p:nvSpPr>
        <p:spPr>
          <a:xfrm>
            <a:off x="7176120" y="4941168"/>
            <a:ext cx="216024" cy="93610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639711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9429</TotalTime>
  <Words>4692</Words>
  <Application>Microsoft Office PowerPoint</Application>
  <PresentationFormat>와이드스크린</PresentationFormat>
  <Paragraphs>457</Paragraphs>
  <Slides>34</Slides>
  <Notes>33</Notes>
  <HiddenSlides>0</HiddenSlides>
  <MMClips>0</MMClips>
  <ScaleCrop>false</ScaleCrop>
  <HeadingPairs>
    <vt:vector size="6" baseType="variant">
      <vt:variant>
        <vt:lpstr>사용한 글꼴</vt:lpstr>
      </vt:variant>
      <vt:variant>
        <vt:i4>3</vt:i4>
      </vt:variant>
      <vt:variant>
        <vt:lpstr>테마</vt:lpstr>
      </vt:variant>
      <vt:variant>
        <vt:i4>4</vt:i4>
      </vt:variant>
      <vt:variant>
        <vt:lpstr>슬라이드 제목</vt:lpstr>
      </vt:variant>
      <vt:variant>
        <vt:i4>34</vt:i4>
      </vt:variant>
    </vt:vector>
  </HeadingPairs>
  <TitlesOfParts>
    <vt:vector size="41" baseType="lpstr">
      <vt:lpstr>맑은 고딕</vt:lpstr>
      <vt:lpstr>Arial</vt:lpstr>
      <vt:lpstr>Calibri</vt:lpstr>
      <vt:lpstr>Office Theme</vt:lpstr>
      <vt:lpstr>Custom Design</vt:lpstr>
      <vt:lpstr>1_Office Theme</vt:lpstr>
      <vt:lpstr>Office 테마</vt:lpstr>
      <vt:lpstr>PowerPoint 프레젠테이션</vt:lpstr>
      <vt:lpstr>PowerPoint 프레젠테이션</vt:lpstr>
      <vt:lpstr>PowerPoint 프레젠테이션</vt:lpstr>
      <vt:lpstr>Hypertension Management in Diabetic Patients</vt:lpstr>
      <vt:lpstr>Hypertension Management in Diabetic Patients</vt:lpstr>
      <vt:lpstr>Hypertension Management in Diabetic Patients</vt:lpstr>
      <vt:lpstr> Hypertension in diabetic patients</vt:lpstr>
      <vt:lpstr> Traditional BP target for diabetes</vt:lpstr>
      <vt:lpstr> History of BP target change in diabetes</vt:lpstr>
      <vt:lpstr>  Objection for the traditional target of SBP – ACCORD trial</vt:lpstr>
      <vt:lpstr> Treatment Guideline from KDA 2015 </vt:lpstr>
      <vt:lpstr>2017 ACC/AHA Hypertension Treatment Guideline</vt:lpstr>
      <vt:lpstr>Counterattack by SPRINT trial</vt:lpstr>
      <vt:lpstr>Why did these trials arrive at divergent conclusions?</vt:lpstr>
      <vt:lpstr>Data from SPRINT-eligible ACCORD participants</vt:lpstr>
      <vt:lpstr>Data from SPRINT-eligible ACCORD participants</vt:lpstr>
      <vt:lpstr>Important limitations…</vt:lpstr>
      <vt:lpstr>PowerPoint 프레젠테이션</vt:lpstr>
      <vt:lpstr> There are no RCTs for diastolic BP target in diabetes</vt:lpstr>
      <vt:lpstr> Traditional BP target for diabetes</vt:lpstr>
      <vt:lpstr>Diastolic BP in SPRINT and ACCORD trial</vt:lpstr>
      <vt:lpstr> Achieved BP at EMPA-REG trial</vt:lpstr>
      <vt:lpstr> Several limitations but…</vt:lpstr>
      <vt:lpstr>Hypertension Management in Diabetic Patients</vt:lpstr>
      <vt:lpstr>Treatment Guideline from KSH 2018</vt:lpstr>
      <vt:lpstr>Standard Medical Care – ADA 2019</vt:lpstr>
      <vt:lpstr>European Society of Cardiology 2018</vt:lpstr>
      <vt:lpstr>PowerPoint 프레젠테이션</vt:lpstr>
      <vt:lpstr>Guidelines from Taiwan 2017</vt:lpstr>
      <vt:lpstr>Should the target BP for diabetics be different in the Asian?</vt:lpstr>
      <vt:lpstr> BP and development of CVD in Korean diabetic patients</vt:lpstr>
      <vt:lpstr>  Treatment target goal of hypertension in diabetes</vt:lpstr>
      <vt:lpstr>Algorithm for Hypertension Management  in Diabetic Patients </vt:lpstr>
      <vt:lpstr>PowerPoint 프레젠테이션</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User</cp:lastModifiedBy>
  <cp:revision>345</cp:revision>
  <dcterms:created xsi:type="dcterms:W3CDTF">2014-04-01T16:35:38Z</dcterms:created>
  <dcterms:modified xsi:type="dcterms:W3CDTF">2019-10-12T03:11:15Z</dcterms:modified>
</cp:coreProperties>
</file>